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YD윤고딕 360" panose="02020603020101020101" pitchFamily="18" charset="-127"/>
      <p:regular r:id="rId15"/>
    </p:embeddedFont>
    <p:embeddedFont>
      <p:font typeface="HY견고딕" panose="02030600000101010101" pitchFamily="18" charset="-127"/>
      <p:regular r:id="rId16"/>
    </p:embeddedFont>
    <p:embeddedFont>
      <p:font typeface="HY헤드라인M" panose="02030600000101010101" pitchFamily="18" charset="-127"/>
      <p:regular r:id="rId17"/>
    </p:embeddedFont>
    <p:embeddedFont>
      <p:font typeface="맑은 고딕" panose="020B0503020000020004" pitchFamily="50" charset="-127"/>
      <p:regular r:id="rId18"/>
      <p:bold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3" autoAdjust="0"/>
    <p:restoredTop sz="94660"/>
  </p:normalViewPr>
  <p:slideViewPr>
    <p:cSldViewPr>
      <p:cViewPr varScale="1">
        <p:scale>
          <a:sx n="108" d="100"/>
          <a:sy n="108" d="100"/>
        </p:scale>
        <p:origin x="174" y="102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2023. 04.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2023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여름학기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764704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6171331"/>
            <a:ext cx="7775575" cy="3336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※ </a:t>
            </a:r>
            <a:r>
              <a:rPr lang="ko-KR" altLang="en-US" sz="1200" dirty="0">
                <a:latin typeface="+mn-ea"/>
                <a:ea typeface="+mn-ea"/>
              </a:rPr>
              <a:t>개별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외부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 err="1">
                <a:latin typeface="+mn-ea"/>
                <a:ea typeface="+mn-ea"/>
              </a:rPr>
              <a:t>인턴십</a:t>
            </a:r>
            <a:r>
              <a:rPr lang="ko-KR" altLang="en-US" sz="12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933056"/>
            <a:ext cx="8640762" cy="24776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2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2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200" kern="0" dirty="0">
                <a:ea typeface="맑은 고딕" panose="020B0503020000020004" pitchFamily="50" charset="-127"/>
              </a:rPr>
              <a:t> </a:t>
            </a:r>
            <a:endParaRPr lang="en-US" altLang="ko-KR" sz="12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▶ 우리대학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단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학기연계는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이수한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3~4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학년 재학생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)</a:t>
            </a:r>
            <a:endParaRPr lang="en-US" altLang="ko-KR" sz="1200" b="1" u="sng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en-US" altLang="ko-KR" sz="1200" kern="0" dirty="0" smtClean="0">
                <a:latin typeface="+mn-ea"/>
                <a:ea typeface="+mn-ea"/>
              </a:rPr>
              <a:t>2023</a:t>
            </a:r>
            <a:r>
              <a:rPr lang="ko-KR" altLang="en-US" sz="1200" kern="0" dirty="0" smtClean="0">
                <a:latin typeface="+mn-ea"/>
                <a:ea typeface="+mn-ea"/>
              </a:rPr>
              <a:t>학년 </a:t>
            </a:r>
            <a:r>
              <a:rPr lang="en-US" altLang="ko-KR" sz="1200" kern="0" dirty="0" smtClean="0">
                <a:latin typeface="+mn-ea"/>
                <a:ea typeface="+mn-ea"/>
              </a:rPr>
              <a:t>1</a:t>
            </a:r>
            <a:r>
              <a:rPr lang="ko-KR" altLang="en-US" sz="1200" kern="0" dirty="0" smtClean="0">
                <a:latin typeface="+mn-ea"/>
                <a:ea typeface="+mn-ea"/>
              </a:rPr>
              <a:t>학기 기준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재학생</a:t>
            </a:r>
            <a:r>
              <a:rPr lang="en-US" altLang="ko-KR" sz="1200" kern="0" dirty="0" smtClean="0">
                <a:latin typeface="+mn-ea"/>
                <a:ea typeface="+mn-ea"/>
              </a:rPr>
              <a:t>/</a:t>
            </a:r>
            <a:r>
              <a:rPr lang="ko-KR" altLang="en-US" sz="1200" kern="0" dirty="0" smtClean="0">
                <a:latin typeface="+mn-ea"/>
                <a:ea typeface="+mn-ea"/>
              </a:rPr>
              <a:t>휴학생 가능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휴학생은 </a:t>
            </a:r>
            <a:r>
              <a:rPr lang="ko-KR" altLang="en-US" sz="1200" b="1" kern="0" dirty="0" err="1" smtClean="0">
                <a:solidFill>
                  <a:srgbClr val="0000FF"/>
                </a:solidFill>
                <a:latin typeface="+mn-ea"/>
                <a:ea typeface="+mn-ea"/>
              </a:rPr>
              <a:t>대학지원금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지급 불가 및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1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개월만 참여 가능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200" kern="0" dirty="0" smtClean="0">
                <a:latin typeface="+mn-ea"/>
                <a:ea typeface="+mn-ea"/>
              </a:rPr>
              <a:t>▶ </a:t>
            </a:r>
            <a:r>
              <a:rPr lang="ko-KR" altLang="en-US" sz="1200" kern="0" dirty="0" smtClean="0">
                <a:latin typeface="+mn-ea"/>
                <a:ea typeface="+mn-ea"/>
              </a:rPr>
              <a:t>졸업</a:t>
            </a:r>
            <a:r>
              <a:rPr lang="en-US" altLang="ko-KR" sz="1200" kern="0" dirty="0" smtClean="0">
                <a:latin typeface="+mn-ea"/>
                <a:ea typeface="+mn-ea"/>
              </a:rPr>
              <a:t>(</a:t>
            </a:r>
            <a:r>
              <a:rPr lang="ko-KR" altLang="en-US" sz="1200" kern="0" dirty="0" smtClean="0">
                <a:latin typeface="+mn-ea"/>
                <a:ea typeface="+mn-ea"/>
              </a:rPr>
              <a:t>수료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  <a:r>
              <a:rPr lang="ko-KR" altLang="en-US" sz="1200" kern="0" dirty="0" smtClean="0">
                <a:latin typeface="+mn-ea"/>
                <a:ea typeface="+mn-ea"/>
              </a:rPr>
              <a:t>예정자는 마지막 </a:t>
            </a:r>
            <a:r>
              <a:rPr lang="ko-KR" altLang="en-US" sz="1200" kern="0" dirty="0" err="1" smtClean="0">
                <a:latin typeface="+mn-ea"/>
                <a:ea typeface="+mn-ea"/>
              </a:rPr>
              <a:t>계절학기에</a:t>
            </a:r>
            <a:r>
              <a:rPr lang="ko-KR" altLang="en-US" sz="1200" kern="0" dirty="0" smtClean="0">
                <a:latin typeface="+mn-ea"/>
                <a:ea typeface="+mn-ea"/>
              </a:rPr>
              <a:t> 수강 불가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(2023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8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월 졸업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수료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예정자 참여 불가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1200" b="1" kern="0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8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2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2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2023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년 여름계절학기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2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2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2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200" b="1" kern="0" dirty="0" smtClean="0">
                <a:latin typeface="+mj-ea"/>
                <a:ea typeface="+mj-ea"/>
              </a:rPr>
              <a:t>~ 2023</a:t>
            </a:r>
            <a:r>
              <a:rPr lang="ko-KR" altLang="en-US" sz="1200" b="1" kern="0" dirty="0" smtClean="0">
                <a:latin typeface="+mj-ea"/>
                <a:ea typeface="+mj-ea"/>
              </a:rPr>
              <a:t>년 </a:t>
            </a:r>
            <a:r>
              <a:rPr lang="en-US" altLang="ko-KR" sz="1200" b="1" kern="0" dirty="0">
                <a:latin typeface="+mj-ea"/>
                <a:ea typeface="+mj-ea"/>
              </a:rPr>
              <a:t>6</a:t>
            </a:r>
            <a:r>
              <a:rPr lang="ko-KR" altLang="en-US" sz="1200" b="1" kern="0" dirty="0" smtClean="0">
                <a:latin typeface="+mj-ea"/>
                <a:ea typeface="+mj-ea"/>
              </a:rPr>
              <a:t>월 </a:t>
            </a:r>
            <a:r>
              <a:rPr lang="en-US" altLang="ko-KR" sz="1200" b="1" kern="0" dirty="0" smtClean="0">
                <a:latin typeface="+mj-ea"/>
                <a:ea typeface="+mj-ea"/>
              </a:rPr>
              <a:t>9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2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3143290"/>
            <a:ext cx="7632700" cy="828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 smtClean="0">
                <a:latin typeface="+mn-ea"/>
                <a:ea typeface="+mn-ea"/>
              </a:rPr>
              <a:t>※ </a:t>
            </a:r>
            <a:r>
              <a:rPr lang="ko-KR" altLang="en-US" sz="1100" spc="-80" dirty="0" smtClean="0">
                <a:latin typeface="+mn-ea"/>
                <a:ea typeface="+mn-ea"/>
              </a:rPr>
              <a:t>출석일 </a:t>
            </a:r>
            <a:r>
              <a:rPr lang="en-US" altLang="ko-KR" sz="1100" spc="-80" dirty="0" smtClean="0">
                <a:latin typeface="+mn-ea"/>
                <a:ea typeface="+mn-ea"/>
              </a:rPr>
              <a:t>40</a:t>
            </a:r>
            <a:r>
              <a:rPr lang="ko-KR" altLang="en-US" sz="1100" spc="-80" dirty="0" smtClean="0">
                <a:latin typeface="+mn-ea"/>
                <a:ea typeface="+mn-ea"/>
              </a:rPr>
              <a:t>일 이상</a:t>
            </a:r>
            <a:r>
              <a:rPr lang="en-US" altLang="ko-KR" sz="1100" spc="-80" dirty="0" smtClean="0">
                <a:latin typeface="+mn-ea"/>
                <a:ea typeface="+mn-ea"/>
              </a:rPr>
              <a:t>(8</a:t>
            </a:r>
            <a:r>
              <a:rPr lang="ko-KR" altLang="en-US" sz="1100" spc="-80" dirty="0" smtClean="0">
                <a:latin typeface="+mn-ea"/>
                <a:ea typeface="+mn-ea"/>
              </a:rPr>
              <a:t>주 이상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smtClean="0">
                <a:latin typeface="+mn-ea"/>
                <a:ea typeface="+mn-ea"/>
              </a:rPr>
              <a:t>실습 시 현장실습</a:t>
            </a:r>
            <a:r>
              <a:rPr lang="en-US" altLang="ko-KR" sz="1100" spc="-80" dirty="0" smtClean="0">
                <a:latin typeface="+mn-ea"/>
                <a:ea typeface="+mn-ea"/>
              </a:rPr>
              <a:t>1∙2</a:t>
            </a:r>
            <a:r>
              <a:rPr lang="ko-KR" altLang="en-US" sz="1100" spc="-80" dirty="0" smtClean="0">
                <a:latin typeface="+mn-ea"/>
                <a:ea typeface="+mn-ea"/>
              </a:rPr>
              <a:t>를 이수하며</a:t>
            </a:r>
            <a:r>
              <a:rPr lang="en-US" altLang="ko-KR" sz="1100" spc="-80" dirty="0" smtClean="0">
                <a:latin typeface="+mn-ea"/>
                <a:ea typeface="+mn-ea"/>
              </a:rPr>
              <a:t>, </a:t>
            </a:r>
            <a:r>
              <a:rPr lang="ko-KR" altLang="en-US" sz="1100" spc="-80" dirty="0" smtClean="0">
                <a:latin typeface="+mn-ea"/>
                <a:ea typeface="+mn-ea"/>
              </a:rPr>
              <a:t>동일 이수구분으로 신청하여야 함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ko-KR" altLang="en-US" sz="1100" spc="-80" dirty="0" smtClean="0">
                <a:latin typeface="+mn-ea"/>
                <a:ea typeface="+mn-ea"/>
              </a:rPr>
              <a:t>   예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中 선택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>
                <a:latin typeface="+mn-ea"/>
                <a:ea typeface="+mn-ea"/>
              </a:rPr>
              <a:t> </a:t>
            </a:r>
            <a:r>
              <a:rPr lang="en-US" altLang="ko-KR" sz="1100" spc="-80" dirty="0" smtClean="0">
                <a:latin typeface="+mn-ea"/>
                <a:ea typeface="+mn-ea"/>
              </a:rPr>
              <a:t>      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등 </a:t>
            </a:r>
            <a:r>
              <a:rPr lang="ko-KR" altLang="en-US" sz="1100" spc="-80" dirty="0" err="1" smtClean="0">
                <a:latin typeface="+mn-ea"/>
                <a:ea typeface="+mn-ea"/>
              </a:rPr>
              <a:t>이수구분</a:t>
            </a:r>
            <a:r>
              <a:rPr lang="ko-KR" altLang="en-US" sz="1100" spc="-80" dirty="0" smtClean="0">
                <a:latin typeface="+mn-ea"/>
                <a:ea typeface="+mn-ea"/>
              </a:rPr>
              <a:t> 혼합 불가</a:t>
            </a:r>
            <a:endParaRPr lang="en-US" altLang="ko-KR" sz="1100" spc="-80" dirty="0" smtClean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16531"/>
              </p:ext>
            </p:extLst>
          </p:nvPr>
        </p:nvGraphicFramePr>
        <p:xfrm>
          <a:off x="289337" y="1124744"/>
          <a:ext cx="8434224" cy="2018547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0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0222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511171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706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2023.7.1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en-US" altLang="ko-KR" sz="1300" b="1" kern="0" dirty="0" smtClean="0"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latin typeface="+mn-ea"/>
                <a:ea typeface="+mn-ea"/>
              </a:rPr>
              <a:t>계절학기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29698"/>
              </p:ext>
            </p:extLst>
          </p:nvPr>
        </p:nvGraphicFramePr>
        <p:xfrm>
          <a:off x="643731" y="5805264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973660"/>
              </p:ext>
            </p:extLst>
          </p:nvPr>
        </p:nvGraphicFramePr>
        <p:xfrm>
          <a:off x="643729" y="2780928"/>
          <a:ext cx="728186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943">
                  <a:extLst>
                    <a:ext uri="{9D8B030D-6E8A-4147-A177-3AD203B41FA5}">
                      <a16:colId xmlns:a16="http://schemas.microsoft.com/office/drawing/2014/main" val="3119199768"/>
                    </a:ext>
                  </a:extLst>
                </a:gridCol>
                <a:gridCol w="3878633">
                  <a:extLst>
                    <a:ext uri="{9D8B030D-6E8A-4147-A177-3AD203B41FA5}">
                      <a16:colId xmlns:a16="http://schemas.microsoft.com/office/drawing/2014/main" val="2356506249"/>
                    </a:ext>
                  </a:extLst>
                </a:gridCol>
                <a:gridCol w="2427288">
                  <a:extLst>
                    <a:ext uri="{9D8B030D-6E8A-4147-A177-3AD203B41FA5}">
                      <a16:colId xmlns:a16="http://schemas.microsoft.com/office/drawing/2014/main" val="3551112717"/>
                    </a:ext>
                  </a:extLst>
                </a:gridCol>
              </a:tblGrid>
              <a:tr h="4494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재학생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휴학생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4058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동시수강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가능여부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현장실습기간과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수강기간이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중복되지 않을 경우에만 수강 가능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불가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7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8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동시 수강 불가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27574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최대신청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err="1" smtClean="0"/>
                        <a:t>가능학점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계절학기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동시 수강 시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현장실습교과는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3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학점만 신청 가능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합산 최대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6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학점까지 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088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644192"/>
              </p:ext>
            </p:extLst>
          </p:nvPr>
        </p:nvGraphicFramePr>
        <p:xfrm>
          <a:off x="198438" y="930029"/>
          <a:ext cx="8694042" cy="5580275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20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(2023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2,010,580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2023.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07. 01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2023.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08. 31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160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320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없음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741515"/>
              </p:ext>
            </p:extLst>
          </p:nvPr>
        </p:nvGraphicFramePr>
        <p:xfrm>
          <a:off x="251520" y="958387"/>
          <a:ext cx="8640961" cy="5424487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- 2023.06.23.(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2097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40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IPP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현장실습 참여기업은 월 지원한도액 정부지원금 집행규정에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(1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 월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 한도 내 지급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(2023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2,010,580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774317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761361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~2023.06.02.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~2023.06.09.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2023.06.14.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2023.06.23.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2023.06.19.~06.20.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2023.06.21.~06.23.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2023.06.23.~06.27.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2023.07.01.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2023.09.04.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2023.09.08.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2023.09.13.~09.15.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2023.09.20.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2023.09.21.~09.22.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2023.06.23(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2023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9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 smtClean="0">
                <a:latin typeface="+mj-ea"/>
                <a:ea typeface="+mj-ea"/>
              </a:rPr>
              <a:t>4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2023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9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8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금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sp>
        <p:nvSpPr>
          <p:cNvPr id="10" name="직사각형 9"/>
          <p:cNvSpPr/>
          <p:nvPr/>
        </p:nvSpPr>
        <p:spPr>
          <a:xfrm>
            <a:off x="611188" y="5239570"/>
            <a:ext cx="8185150" cy="27033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kern="0" dirty="0">
                <a:latin typeface="+mj-ea"/>
                <a:ea typeface="+mj-ea"/>
              </a:rPr>
              <a:t>※ IPP</a:t>
            </a:r>
            <a:r>
              <a:rPr lang="ko-KR" altLang="en-US" sz="1000" b="1" kern="0" dirty="0">
                <a:latin typeface="+mj-ea"/>
                <a:ea typeface="+mj-ea"/>
              </a:rPr>
              <a:t>는 연수생</a:t>
            </a:r>
            <a:r>
              <a:rPr lang="en-US" altLang="ko-KR" sz="1000" b="1" kern="0" dirty="0">
                <a:latin typeface="+mj-ea"/>
                <a:ea typeface="+mj-ea"/>
              </a:rPr>
              <a:t>(</a:t>
            </a:r>
            <a:r>
              <a:rPr lang="ko-KR" altLang="en-US" sz="1000" b="1" kern="0" dirty="0">
                <a:latin typeface="+mj-ea"/>
                <a:ea typeface="+mj-ea"/>
              </a:rPr>
              <a:t>학생</a:t>
            </a:r>
            <a:r>
              <a:rPr lang="en-US" altLang="ko-KR" sz="1000" b="1" kern="0" dirty="0">
                <a:latin typeface="+mj-ea"/>
                <a:ea typeface="+mj-ea"/>
              </a:rPr>
              <a:t>)</a:t>
            </a:r>
            <a:r>
              <a:rPr lang="ko-KR" altLang="en-US" sz="1000" b="1" kern="0" dirty="0">
                <a:latin typeface="+mj-ea"/>
                <a:ea typeface="+mj-ea"/>
              </a:rPr>
              <a:t>이 </a:t>
            </a:r>
            <a:r>
              <a:rPr lang="en-US" altLang="ko-KR" sz="1000" b="1" kern="0" dirty="0">
                <a:latin typeface="+mj-ea"/>
                <a:ea typeface="+mj-ea"/>
              </a:rPr>
              <a:t>IPP</a:t>
            </a:r>
            <a:r>
              <a:rPr lang="ko-KR" altLang="en-US" sz="1000" b="1" kern="0" dirty="0">
                <a:latin typeface="+mj-ea"/>
                <a:ea typeface="+mj-ea"/>
              </a:rPr>
              <a:t>홈페이지</a:t>
            </a:r>
            <a:r>
              <a:rPr lang="en-US" altLang="ko-KR" sz="1000" b="1" kern="0" dirty="0">
                <a:latin typeface="+mj-ea"/>
                <a:ea typeface="+mj-ea"/>
              </a:rPr>
              <a:t>(ipp.dongguk.edu) </a:t>
            </a:r>
            <a:r>
              <a:rPr lang="ko-KR" altLang="en-US" sz="1000" b="1" kern="0" dirty="0">
                <a:latin typeface="+mj-ea"/>
                <a:ea typeface="+mj-ea"/>
              </a:rPr>
              <a:t>에서 월간보고서 및 결과보고서를 작성해야 함</a:t>
            </a:r>
            <a:endParaRPr lang="en-US" altLang="ko-KR" sz="1000" kern="0" dirty="0"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95633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~2023.9.4.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~2023.9.8.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15389</TotalTime>
  <Words>1718</Words>
  <Application>Microsoft Office PowerPoint</Application>
  <PresentationFormat>화면 슬라이드 쇼(4:3)</PresentationFormat>
  <Paragraphs>313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YD윤고딕 360</vt:lpstr>
      <vt:lpstr>Arial</vt:lpstr>
      <vt:lpstr>Wingdings</vt:lpstr>
      <vt:lpstr>HY견고딕</vt:lpstr>
      <vt:lpstr>Times New Roman</vt:lpstr>
      <vt:lpstr>HY헤드라인M</vt:lpstr>
      <vt:lpstr>나눔스퀘어OTF Bold</vt:lpstr>
      <vt:lpstr>굴림</vt:lpstr>
      <vt:lpstr>맑은 고딕</vt:lpstr>
      <vt:lpstr>나눔스퀘어OTF Regular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832</cp:revision>
  <cp:lastPrinted>2019-01-21T05:14:14Z</cp:lastPrinted>
  <dcterms:created xsi:type="dcterms:W3CDTF">2013-05-26T23:55:20Z</dcterms:created>
  <dcterms:modified xsi:type="dcterms:W3CDTF">2023-04-11T04:41:21Z</dcterms:modified>
</cp:coreProperties>
</file>