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77" r:id="rId2"/>
    <p:sldId id="654" r:id="rId3"/>
    <p:sldId id="629" r:id="rId4"/>
    <p:sldId id="644" r:id="rId5"/>
    <p:sldId id="639" r:id="rId6"/>
    <p:sldId id="640" r:id="rId7"/>
    <p:sldId id="641" r:id="rId8"/>
    <p:sldId id="642" r:id="rId9"/>
    <p:sldId id="651" r:id="rId10"/>
    <p:sldId id="636" r:id="rId11"/>
    <p:sldId id="643" r:id="rId12"/>
    <p:sldId id="648" r:id="rId13"/>
    <p:sldId id="649" r:id="rId14"/>
    <p:sldId id="652" r:id="rId15"/>
    <p:sldId id="650" r:id="rId16"/>
    <p:sldId id="653" r:id="rId17"/>
  </p:sldIdLst>
  <p:sldSz cx="6858000" cy="9906000" type="A4"/>
  <p:notesSz cx="6761163" cy="9942513"/>
  <p:defaultTextStyle>
    <a:defPPr>
      <a:defRPr lang="ko-KR"/>
    </a:defPPr>
    <a:lvl1pPr marL="0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0207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20414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80621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40829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01036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61243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21450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81657" algn="l" defTabSz="1120414" rtl="0" eaLnBrk="1" latinLnBrk="1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5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95B50"/>
    <a:srgbClr val="EA5413"/>
    <a:srgbClr val="F29300"/>
    <a:srgbClr val="A29890"/>
    <a:srgbClr val="FBC400"/>
    <a:srgbClr val="00B07F"/>
    <a:srgbClr val="005AAA"/>
    <a:srgbClr val="FFCD4D"/>
    <a:srgbClr val="F79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9" autoAdjust="0"/>
    <p:restoredTop sz="96692" autoAdjust="0"/>
  </p:normalViewPr>
  <p:slideViewPr>
    <p:cSldViewPr>
      <p:cViewPr varScale="1">
        <p:scale>
          <a:sx n="74" d="100"/>
          <a:sy n="74" d="100"/>
        </p:scale>
        <p:origin x="1872" y="60"/>
      </p:cViewPr>
      <p:guideLst>
        <p:guide orient="horz" pos="3120"/>
        <p:guide pos="5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232" y="44"/>
      </p:cViewPr>
      <p:guideLst/>
    </p:cSldViewPr>
  </p:notesViewPr>
  <p:gridSpacing cx="60128" cy="6012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6CB5CE95-42A8-4BBE-9426-D8F4D9009C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BD5D3F3C-5E91-47BC-A637-3D2CA773B5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517" y="0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r">
              <a:defRPr sz="1200"/>
            </a:lvl1pPr>
          </a:lstStyle>
          <a:p>
            <a:fld id="{9D60B975-DB58-43AA-A94C-CD7460E9872E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54813CA-7776-4C6B-9D0D-FC0516BAFD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3468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D51B0A81-6C4E-420B-805C-7AFB0898C1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517" y="9443468"/>
            <a:ext cx="2930050" cy="499045"/>
          </a:xfrm>
          <a:prstGeom prst="rect">
            <a:avLst/>
          </a:prstGeom>
        </p:spPr>
        <p:txBody>
          <a:bodyPr vert="horz" lIns="92208" tIns="46104" rIns="92208" bIns="46104" rtlCol="0" anchor="b"/>
          <a:lstStyle>
            <a:lvl1pPr algn="r">
              <a:defRPr sz="1200"/>
            </a:lvl1pPr>
          </a:lstStyle>
          <a:p>
            <a:fld id="{4D9E09C3-26BB-4A72-9431-9230E2F6F7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692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764" y="4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/>
          <a:lstStyle>
            <a:lvl1pPr algn="r">
              <a:defRPr sz="1200"/>
            </a:lvl1pPr>
          </a:lstStyle>
          <a:p>
            <a:fld id="{81191533-5745-4710-AB00-57948BE590F5}" type="datetimeFigureOut">
              <a:rPr lang="ko-KR" altLang="en-US" smtClean="0"/>
              <a:pPr/>
              <a:t>2018-11-27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2325" y="747713"/>
            <a:ext cx="2576513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2" tIns="45666" rIns="91332" bIns="456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332" tIns="45666" rIns="91332" bIns="4566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3665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764" y="9443665"/>
            <a:ext cx="2929837" cy="497125"/>
          </a:xfrm>
          <a:prstGeom prst="rect">
            <a:avLst/>
          </a:prstGeom>
        </p:spPr>
        <p:txBody>
          <a:bodyPr vert="horz" lIns="91332" tIns="45666" rIns="91332" bIns="45666" rtlCol="0" anchor="b"/>
          <a:lstStyle>
            <a:lvl1pPr algn="r">
              <a:defRPr sz="1200"/>
            </a:lvl1pPr>
          </a:lstStyle>
          <a:p>
            <a:fld id="{12FD20C5-5C05-4CA6-BB19-A3F4F5BD09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252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0207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0414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80621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40829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01036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61243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21450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81657" algn="l" defTabSz="1120414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reativecommons.org/licenses/by-nc-nd/3.0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DE87BA2-F4B2-4C22-84A7-D4B191060FD7}"/>
              </a:ext>
            </a:extLst>
          </p:cNvPr>
          <p:cNvSpPr txBox="1"/>
          <p:nvPr userDrawn="1"/>
        </p:nvSpPr>
        <p:spPr>
          <a:xfrm>
            <a:off x="2319071" y="2972240"/>
            <a:ext cx="443262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2800" b="1" dirty="0">
                <a:solidFill>
                  <a:srgbClr val="F293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</a:t>
            </a:r>
            <a:endParaRPr lang="en-US" altLang="ko-KR" sz="2800" b="1" dirty="0">
              <a:solidFill>
                <a:srgbClr val="F293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r"/>
            <a:r>
              <a:rPr lang="en-US" altLang="ko-KR" sz="2800" b="1" dirty="0">
                <a:solidFill>
                  <a:srgbClr val="F293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WESS 2.0</a:t>
            </a:r>
            <a:endParaRPr lang="ko-KR" altLang="en-US" sz="2800" b="1" dirty="0">
              <a:solidFill>
                <a:srgbClr val="F293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A716285-982D-485D-8483-C8D383BDCE6D}"/>
              </a:ext>
            </a:extLst>
          </p:cNvPr>
          <p:cNvSpPr txBox="1"/>
          <p:nvPr userDrawn="1"/>
        </p:nvSpPr>
        <p:spPr>
          <a:xfrm>
            <a:off x="1959198" y="4032931"/>
            <a:ext cx="4792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400" b="1" dirty="0">
                <a:solidFill>
                  <a:srgbClr val="A2989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GUIDEBOOK</a:t>
            </a:r>
            <a:endParaRPr lang="ko-KR" altLang="en-US" sz="5400" b="1" dirty="0">
              <a:solidFill>
                <a:srgbClr val="A2989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36DF823B-C2D6-40F4-B0D6-B6799F74DA82}"/>
              </a:ext>
            </a:extLst>
          </p:cNvPr>
          <p:cNvSpPr/>
          <p:nvPr userDrawn="1"/>
        </p:nvSpPr>
        <p:spPr>
          <a:xfrm>
            <a:off x="2565934" y="2693814"/>
            <a:ext cx="4185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800" b="1" dirty="0">
                <a:solidFill>
                  <a:srgbClr val="EA541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체계적인 장</a:t>
            </a:r>
            <a:r>
              <a:rPr lang="en-US" altLang="ko-KR" sz="1800" b="1" dirty="0">
                <a:solidFill>
                  <a:srgbClr val="EA541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800" b="1" dirty="0">
                <a:solidFill>
                  <a:srgbClr val="EA541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단기 현장실습업무 관리를 위한</a:t>
            </a:r>
            <a:endParaRPr lang="en-US" altLang="ko-KR" sz="1800" b="1" dirty="0">
              <a:solidFill>
                <a:srgbClr val="EA541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2BDA93-6FDE-4986-AD3F-A95716FFAC06}"/>
              </a:ext>
            </a:extLst>
          </p:cNvPr>
          <p:cNvSpPr txBox="1"/>
          <p:nvPr userDrawn="1"/>
        </p:nvSpPr>
        <p:spPr>
          <a:xfrm>
            <a:off x="4451176" y="4906681"/>
            <a:ext cx="23005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https://internship.dongguk.edu/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Picture 10" descr="크리에이티브 커먼즈 라이선스">
            <a:hlinkClick r:id="rId2"/>
            <a:extLst>
              <a:ext uri="{FF2B5EF4-FFF2-40B4-BE49-F238E27FC236}">
                <a16:creationId xmlns:a16="http://schemas.microsoft.com/office/drawing/2014/main" xmlns="" id="{1ABD800A-7FA5-4FD6-B283-4DBE23596F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3496" y="9514766"/>
            <a:ext cx="838200" cy="295276"/>
          </a:xfrm>
          <a:prstGeom prst="rect">
            <a:avLst/>
          </a:prstGeom>
          <a:noFill/>
        </p:spPr>
      </p:pic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08BCF13F-5AB6-47CE-B6C9-70D29B8D118E}"/>
              </a:ext>
            </a:extLst>
          </p:cNvPr>
          <p:cNvCxnSpPr>
            <a:cxnSpLocks/>
          </p:cNvCxnSpPr>
          <p:nvPr userDrawn="1"/>
        </p:nvCxnSpPr>
        <p:spPr>
          <a:xfrm>
            <a:off x="1625160" y="5253640"/>
            <a:ext cx="5232839" cy="0"/>
          </a:xfrm>
          <a:prstGeom prst="line">
            <a:avLst/>
          </a:prstGeom>
          <a:ln w="28575">
            <a:solidFill>
              <a:srgbClr val="EA5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F84C719B-EF0C-45DA-9668-96DDC1691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0" t="26024" b="44403"/>
          <a:stretch/>
        </p:blipFill>
        <p:spPr>
          <a:xfrm>
            <a:off x="242216" y="263016"/>
            <a:ext cx="2765888" cy="86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343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34">
            <a:extLst>
              <a:ext uri="{FF2B5EF4-FFF2-40B4-BE49-F238E27FC236}">
                <a16:creationId xmlns:a16="http://schemas.microsoft.com/office/drawing/2014/main" xmlns="" id="{83FA1FB3-1C03-4BE0-A9E8-2EE29A4678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3273254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6" name="타원 12">
            <a:extLst>
              <a:ext uri="{FF2B5EF4-FFF2-40B4-BE49-F238E27FC236}">
                <a16:creationId xmlns:a16="http://schemas.microsoft.com/office/drawing/2014/main" xmlns="" id="{7381E9CD-5A8A-4170-A3C1-C55713FF89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38A0EFE2-176C-4338-81B0-3B2265531515}"/>
              </a:ext>
            </a:extLst>
          </p:cNvPr>
          <p:cNvSpPr/>
          <p:nvPr userDrawn="1"/>
        </p:nvSpPr>
        <p:spPr>
          <a:xfrm>
            <a:off x="430944" y="1405448"/>
            <a:ext cx="5996113" cy="7636256"/>
          </a:xfrm>
          <a:prstGeom prst="roundRect">
            <a:avLst>
              <a:gd name="adj" fmla="val 5563"/>
            </a:avLst>
          </a:prstGeom>
          <a:solidFill>
            <a:srgbClr val="E6E6E6"/>
          </a:solidFill>
          <a:ln w="254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Line 23">
            <a:extLst>
              <a:ext uri="{FF2B5EF4-FFF2-40B4-BE49-F238E27FC236}">
                <a16:creationId xmlns:a16="http://schemas.microsoft.com/office/drawing/2014/main" xmlns="" id="{0CE34ADD-60FF-4372-A935-6D1C7C320FA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6F81963-D844-4829-9824-500B9B0213F8}"/>
              </a:ext>
            </a:extLst>
          </p:cNvPr>
          <p:cNvSpPr txBox="1"/>
          <p:nvPr userDrawn="1"/>
        </p:nvSpPr>
        <p:spPr>
          <a:xfrm>
            <a:off x="713413" y="155304"/>
            <a:ext cx="32512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역량개발센터</a:t>
            </a:r>
          </a:p>
        </p:txBody>
      </p:sp>
      <p:sp>
        <p:nvSpPr>
          <p:cNvPr id="22" name="Line 23">
            <a:extLst>
              <a:ext uri="{FF2B5EF4-FFF2-40B4-BE49-F238E27FC236}">
                <a16:creationId xmlns:a16="http://schemas.microsoft.com/office/drawing/2014/main" xmlns="" id="{ABA492A7-2312-4528-ADC5-7A08DAEC97D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25" name="Line 23">
            <a:extLst>
              <a:ext uri="{FF2B5EF4-FFF2-40B4-BE49-F238E27FC236}">
                <a16:creationId xmlns:a16="http://schemas.microsoft.com/office/drawing/2014/main" xmlns="" id="{DC357FAA-3EF9-4B54-8592-0F4F799CA5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81CE918-E2EC-4905-992C-F2551D7ACF58}"/>
              </a:ext>
            </a:extLst>
          </p:cNvPr>
          <p:cNvSpPr txBox="1"/>
          <p:nvPr userDrawn="1"/>
        </p:nvSpPr>
        <p:spPr>
          <a:xfrm>
            <a:off x="1754503" y="9607606"/>
            <a:ext cx="3348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</a:t>
            </a:r>
            <a:r>
              <a:rPr lang="ko-KR" altLang="en-US" sz="1050" dirty="0" err="1"/>
              <a:t>현장실습업무지원시스템</a:t>
            </a:r>
            <a:r>
              <a:rPr lang="ko-KR" altLang="en-US" sz="1050" dirty="0"/>
              <a:t> </a:t>
            </a:r>
            <a:r>
              <a:rPr lang="en-US" altLang="ko-KR" sz="1050" dirty="0"/>
              <a:t>- </a:t>
            </a:r>
            <a:r>
              <a:rPr lang="ko-KR" altLang="en-US" sz="1050" dirty="0"/>
              <a:t>역량개발센터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7C6B8B85-C684-490C-B284-89DC1EDCD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xmlns="" id="{5BC0A534-728E-4A07-B896-AC60C541D10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78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solidFill>
          <a:srgbClr val="A298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9E3999F-9D39-49D8-90BA-A45FFD43B9A7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A2989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현장실습</a:t>
            </a:r>
            <a:endParaRPr lang="en-US" altLang="ko-KR" sz="3600" b="1" dirty="0">
              <a:solidFill>
                <a:srgbClr val="A29890"/>
              </a:solidFill>
              <a:latin typeface="함초롬돋움" panose="020B0604000101010101" pitchFamily="50" charset="-127"/>
              <a:ea typeface="나눔고딕" panose="020D0604000000000000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3600" b="1" dirty="0">
                <a:solidFill>
                  <a:srgbClr val="A2989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지 원 센 터</a:t>
            </a:r>
          </a:p>
        </p:txBody>
      </p:sp>
    </p:spTree>
    <p:extLst>
      <p:ext uri="{BB962C8B-B14F-4D97-AF65-F5344CB8AC3E}">
        <p14:creationId xmlns:p14="http://schemas.microsoft.com/office/powerpoint/2010/main" val="424063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머리글">
    <p:bg>
      <p:bgPr>
        <a:solidFill>
          <a:srgbClr val="F2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28B45D0-E2E0-4682-AEBD-46690FB0CB48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F2930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교수용</a:t>
            </a:r>
          </a:p>
        </p:txBody>
      </p:sp>
    </p:spTree>
    <p:extLst>
      <p:ext uri="{BB962C8B-B14F-4D97-AF65-F5344CB8AC3E}">
        <p14:creationId xmlns:p14="http://schemas.microsoft.com/office/powerpoint/2010/main" val="328216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구역 머리글">
    <p:bg>
      <p:bgPr>
        <a:solidFill>
          <a:srgbClr val="A298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23D8BB-F76B-4B8E-B128-A59FADB99440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 err="1">
                <a:solidFill>
                  <a:srgbClr val="A2989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학생용</a:t>
            </a:r>
            <a:endParaRPr lang="ko-KR" altLang="en-US" sz="3600" b="1" dirty="0">
              <a:solidFill>
                <a:srgbClr val="A29890"/>
              </a:solidFill>
              <a:latin typeface="함초롬돋움" panose="020B0604000101010101" pitchFamily="50" charset="-127"/>
              <a:ea typeface="나눔고딕" panose="020D0604000000000000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251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bg>
      <p:bgPr>
        <a:solidFill>
          <a:srgbClr val="F2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23D8BB-F76B-4B8E-B128-A59FADB99440}"/>
              </a:ext>
            </a:extLst>
          </p:cNvPr>
          <p:cNvSpPr txBox="1"/>
          <p:nvPr userDrawn="1"/>
        </p:nvSpPr>
        <p:spPr>
          <a:xfrm>
            <a:off x="0" y="3630184"/>
            <a:ext cx="6858000" cy="222473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3600" b="1" dirty="0">
                <a:solidFill>
                  <a:srgbClr val="F29300"/>
                </a:solidFill>
                <a:latin typeface="함초롬돋움" panose="020B0604000101010101" pitchFamily="50" charset="-127"/>
                <a:ea typeface="나눔고딕" panose="020D0604000000000000"/>
                <a:cs typeface="함초롬돋움" panose="020B0604000101010101" pitchFamily="50" charset="-127"/>
              </a:rPr>
              <a:t>실습기관용</a:t>
            </a:r>
          </a:p>
        </p:txBody>
      </p:sp>
    </p:spTree>
    <p:extLst>
      <p:ext uri="{BB962C8B-B14F-4D97-AF65-F5344CB8AC3E}">
        <p14:creationId xmlns:p14="http://schemas.microsoft.com/office/powerpoint/2010/main" val="289934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oup 34">
            <a:extLst>
              <a:ext uri="{FF2B5EF4-FFF2-40B4-BE49-F238E27FC236}">
                <a16:creationId xmlns:a16="http://schemas.microsoft.com/office/drawing/2014/main" xmlns="" id="{CD46E49E-7AC3-455E-AB22-C313038FD9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64128769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1" name="타원 12">
            <a:extLst>
              <a:ext uri="{FF2B5EF4-FFF2-40B4-BE49-F238E27FC236}">
                <a16:creationId xmlns:a16="http://schemas.microsoft.com/office/drawing/2014/main" xmlns="" id="{16561EA4-947D-4324-BB53-CAF6BD5B865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27" name="Line 23">
            <a:extLst>
              <a:ext uri="{FF2B5EF4-FFF2-40B4-BE49-F238E27FC236}">
                <a16:creationId xmlns:a16="http://schemas.microsoft.com/office/drawing/2014/main" xmlns="" id="{E198B60F-F23B-4AA8-A5DB-2E5032A889A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EE315D7-2F07-4C49-880A-5782F5902BD6}"/>
              </a:ext>
            </a:extLst>
          </p:cNvPr>
          <p:cNvSpPr txBox="1"/>
          <p:nvPr userDrawn="1"/>
        </p:nvSpPr>
        <p:spPr>
          <a:xfrm>
            <a:off x="713413" y="155304"/>
            <a:ext cx="32512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역량개발센터</a:t>
            </a:r>
          </a:p>
        </p:txBody>
      </p:sp>
      <p:sp>
        <p:nvSpPr>
          <p:cNvPr id="29" name="Line 23">
            <a:extLst>
              <a:ext uri="{FF2B5EF4-FFF2-40B4-BE49-F238E27FC236}">
                <a16:creationId xmlns:a16="http://schemas.microsoft.com/office/drawing/2014/main" xmlns="" id="{0D11EA54-0742-44B4-A761-8F8A582F104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E1DF2D3D-F78F-41C9-A1AF-17B3A7B8B1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31" name="Picture 2" descr="logo">
            <a:extLst>
              <a:ext uri="{FF2B5EF4-FFF2-40B4-BE49-F238E27FC236}">
                <a16:creationId xmlns:a16="http://schemas.microsoft.com/office/drawing/2014/main" xmlns="" id="{906463DE-55A8-42E0-8803-5FCA4EA5CE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3100" y="9550753"/>
            <a:ext cx="523426" cy="355247"/>
          </a:xfrm>
        </p:spPr>
        <p:txBody>
          <a:bodyPr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2" name="제목 1">
            <a:extLst>
              <a:ext uri="{FF2B5EF4-FFF2-40B4-BE49-F238E27FC236}">
                <a16:creationId xmlns:a16="http://schemas.microsoft.com/office/drawing/2014/main" xmlns="" id="{CB5062A3-2526-442F-A618-AF1C2E76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  <a:noFill/>
          <a:ln>
            <a:noFill/>
          </a:ln>
        </p:spPr>
        <p:txBody>
          <a:bodyPr>
            <a:noAutofit/>
          </a:bodyPr>
          <a:lstStyle>
            <a:lvl1pPr algn="l">
              <a:defRPr sz="1400" b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Line 23">
            <a:extLst>
              <a:ext uri="{FF2B5EF4-FFF2-40B4-BE49-F238E27FC236}">
                <a16:creationId xmlns:a16="http://schemas.microsoft.com/office/drawing/2014/main" xmlns="" id="{DBADD97F-9FC9-43A2-8FEE-512EB8465EF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A59CDDC-3847-4D63-B947-5C5F5C5098CD}"/>
              </a:ext>
            </a:extLst>
          </p:cNvPr>
          <p:cNvSpPr txBox="1"/>
          <p:nvPr userDrawn="1"/>
        </p:nvSpPr>
        <p:spPr>
          <a:xfrm>
            <a:off x="1754503" y="9607606"/>
            <a:ext cx="34419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현장실습 업무지원시스템 </a:t>
            </a:r>
            <a:r>
              <a:rPr lang="en-US" altLang="ko-KR" sz="1050" dirty="0"/>
              <a:t>- </a:t>
            </a:r>
            <a:r>
              <a:rPr lang="ko-KR" altLang="en-US" sz="1050" dirty="0"/>
              <a:t>역량개발센터</a:t>
            </a:r>
          </a:p>
        </p:txBody>
      </p:sp>
    </p:spTree>
    <p:extLst>
      <p:ext uri="{BB962C8B-B14F-4D97-AF65-F5344CB8AC3E}">
        <p14:creationId xmlns:p14="http://schemas.microsoft.com/office/powerpoint/2010/main" val="176571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roup 34">
            <a:extLst>
              <a:ext uri="{FF2B5EF4-FFF2-40B4-BE49-F238E27FC236}">
                <a16:creationId xmlns:a16="http://schemas.microsoft.com/office/drawing/2014/main" xmlns="" id="{B30A4BC8-F28A-4873-9B47-35B2BA4484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72629403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5" name="타원 12">
            <a:extLst>
              <a:ext uri="{FF2B5EF4-FFF2-40B4-BE49-F238E27FC236}">
                <a16:creationId xmlns:a16="http://schemas.microsoft.com/office/drawing/2014/main" xmlns="" id="{44350DF5-1B2E-4B89-B3DD-42DCF5900F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36" name="Line 23">
            <a:extLst>
              <a:ext uri="{FF2B5EF4-FFF2-40B4-BE49-F238E27FC236}">
                <a16:creationId xmlns:a16="http://schemas.microsoft.com/office/drawing/2014/main" xmlns="" id="{62836029-B61D-46CF-AA4B-1827DB8F44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1C53D09-BF85-423A-BB29-D6226B344DEA}"/>
              </a:ext>
            </a:extLst>
          </p:cNvPr>
          <p:cNvSpPr txBox="1"/>
          <p:nvPr userDrawn="1"/>
        </p:nvSpPr>
        <p:spPr>
          <a:xfrm>
            <a:off x="713413" y="155304"/>
            <a:ext cx="32512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역량개발센터</a:t>
            </a:r>
          </a:p>
        </p:txBody>
      </p:sp>
      <p:sp>
        <p:nvSpPr>
          <p:cNvPr id="38" name="Line 23">
            <a:extLst>
              <a:ext uri="{FF2B5EF4-FFF2-40B4-BE49-F238E27FC236}">
                <a16:creationId xmlns:a16="http://schemas.microsoft.com/office/drawing/2014/main" xmlns="" id="{73AF43A2-FA56-406F-893E-7FD36F10814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02C232DE-6A13-4D14-828E-04DBE9554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40" name="Picture 2" descr="logo">
            <a:extLst>
              <a:ext uri="{FF2B5EF4-FFF2-40B4-BE49-F238E27FC236}">
                <a16:creationId xmlns:a16="http://schemas.microsoft.com/office/drawing/2014/main" xmlns="" id="{722E1DA8-5C06-49BA-A585-27F7B82896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슬라이드 번호 개체 틀 5">
            <a:extLst>
              <a:ext uri="{FF2B5EF4-FFF2-40B4-BE49-F238E27FC236}">
                <a16:creationId xmlns:a16="http://schemas.microsoft.com/office/drawing/2014/main" xmlns="" id="{8DBD4395-C6F7-47C1-BD4A-65F7F39D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100" y="9550753"/>
            <a:ext cx="523426" cy="355247"/>
          </a:xfrm>
        </p:spPr>
        <p:txBody>
          <a:bodyPr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2" name="제목 1">
            <a:extLst>
              <a:ext uri="{FF2B5EF4-FFF2-40B4-BE49-F238E27FC236}">
                <a16:creationId xmlns:a16="http://schemas.microsoft.com/office/drawing/2014/main" xmlns="" id="{95C5D905-F7B6-488C-B26F-CBA3304A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  <a:noFill/>
          <a:ln>
            <a:noFill/>
          </a:ln>
        </p:spPr>
        <p:txBody>
          <a:bodyPr>
            <a:noAutofit/>
          </a:bodyPr>
          <a:lstStyle>
            <a:lvl1pPr algn="l">
              <a:defRPr sz="1400" b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3" name="Line 23">
            <a:extLst>
              <a:ext uri="{FF2B5EF4-FFF2-40B4-BE49-F238E27FC236}">
                <a16:creationId xmlns:a16="http://schemas.microsoft.com/office/drawing/2014/main" xmlns="" id="{97DF9744-5CE5-41C6-9462-A7B1764AED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D2986A7A-24C8-4E80-987D-BA0C51EA2808}"/>
              </a:ext>
            </a:extLst>
          </p:cNvPr>
          <p:cNvSpPr txBox="1"/>
          <p:nvPr userDrawn="1"/>
        </p:nvSpPr>
        <p:spPr>
          <a:xfrm>
            <a:off x="1754503" y="9607606"/>
            <a:ext cx="339387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현장실습 업무지원시스템 </a:t>
            </a:r>
            <a:r>
              <a:rPr lang="en-US" altLang="ko-KR" sz="1050" dirty="0"/>
              <a:t>- </a:t>
            </a:r>
            <a:r>
              <a:rPr lang="ko-KR" altLang="en-US" sz="1050" dirty="0"/>
              <a:t>역량개발센터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34">
            <a:extLst>
              <a:ext uri="{FF2B5EF4-FFF2-40B4-BE49-F238E27FC236}">
                <a16:creationId xmlns:a16="http://schemas.microsoft.com/office/drawing/2014/main" xmlns="" id="{BE189DCB-547A-4497-89F0-AD846793FBC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72629403"/>
              </p:ext>
            </p:extLst>
          </p:nvPr>
        </p:nvGraphicFramePr>
        <p:xfrm>
          <a:off x="573088" y="700088"/>
          <a:ext cx="5880100" cy="449262"/>
        </p:xfrm>
        <a:graphic>
          <a:graphicData uri="http://schemas.openxmlformats.org/drawingml/2006/table">
            <a:tbl>
              <a:tblPr/>
              <a:tblGrid>
                <a:gridCol w="58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94" marB="457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타원 12">
            <a:extLst>
              <a:ext uri="{FF2B5EF4-FFF2-40B4-BE49-F238E27FC236}">
                <a16:creationId xmlns:a16="http://schemas.microsoft.com/office/drawing/2014/main" xmlns="" id="{95944F09-B8E3-408D-99E9-6ADFAED775E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9249" y="700088"/>
            <a:ext cx="447675" cy="449262"/>
          </a:xfrm>
          <a:prstGeom prst="ellipse">
            <a:avLst/>
          </a:prstGeom>
          <a:solidFill>
            <a:srgbClr val="F29300"/>
          </a:solidFill>
          <a:ln>
            <a:noFill/>
          </a:ln>
          <a:extLst/>
        </p:spPr>
        <p:txBody>
          <a:bodyPr wrap="square" lIns="18000" tIns="18000" rIns="18000" bIns="18000">
            <a:spAutoFit/>
          </a:bodyPr>
          <a:lstStyle/>
          <a:p>
            <a:pPr algn="r">
              <a:lnSpc>
                <a:spcPct val="140000"/>
              </a:lnSpc>
            </a:pPr>
            <a:endParaRPr lang="ko-KR" altLang="en-US" dirty="0"/>
          </a:p>
        </p:txBody>
      </p:sp>
      <p:sp>
        <p:nvSpPr>
          <p:cNvPr id="19" name="Line 23">
            <a:extLst>
              <a:ext uri="{FF2B5EF4-FFF2-40B4-BE49-F238E27FC236}">
                <a16:creationId xmlns:a16="http://schemas.microsoft.com/office/drawing/2014/main" xmlns="" id="{2A6651DF-BD14-43A6-92C3-ABA157FED4B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9E19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3842FF3-8739-4214-A54A-327689A95F80}"/>
              </a:ext>
            </a:extLst>
          </p:cNvPr>
          <p:cNvSpPr txBox="1"/>
          <p:nvPr userDrawn="1"/>
        </p:nvSpPr>
        <p:spPr>
          <a:xfrm>
            <a:off x="713413" y="155304"/>
            <a:ext cx="32512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대학현장실습 업무지원솔루션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동국대학교 역량개발센터</a:t>
            </a:r>
          </a:p>
        </p:txBody>
      </p:sp>
      <p:sp>
        <p:nvSpPr>
          <p:cNvPr id="26" name="Line 23">
            <a:extLst>
              <a:ext uri="{FF2B5EF4-FFF2-40B4-BE49-F238E27FC236}">
                <a16:creationId xmlns:a16="http://schemas.microsoft.com/office/drawing/2014/main" xmlns="" id="{B5A730B5-6878-498C-932E-DC634C3D5CE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4813" y="512763"/>
            <a:ext cx="6048375" cy="0"/>
          </a:xfrm>
          <a:prstGeom prst="line">
            <a:avLst/>
          </a:prstGeom>
          <a:noFill/>
          <a:ln w="19050">
            <a:solidFill>
              <a:srgbClr val="F29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D9789CC4-D765-4761-8F1A-949F9591B3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2" t="26024" b="44403"/>
          <a:stretch/>
        </p:blipFill>
        <p:spPr>
          <a:xfrm>
            <a:off x="466848" y="160723"/>
            <a:ext cx="253826" cy="243078"/>
          </a:xfrm>
          <a:prstGeom prst="rect">
            <a:avLst/>
          </a:prstGeom>
        </p:spPr>
      </p:pic>
      <p:pic>
        <p:nvPicPr>
          <p:cNvPr id="28" name="Picture 2" descr="logo">
            <a:extLst>
              <a:ext uri="{FF2B5EF4-FFF2-40B4-BE49-F238E27FC236}">
                <a16:creationId xmlns:a16="http://schemas.microsoft.com/office/drawing/2014/main" xmlns="" id="{0446CA8A-6601-4555-BDBC-DC2473544B6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0"/>
          <a:stretch/>
        </p:blipFill>
        <p:spPr bwMode="auto">
          <a:xfrm>
            <a:off x="450820" y="785813"/>
            <a:ext cx="295858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xmlns="" id="{79AF75AD-3C42-4AE7-845A-BBC512C16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100" y="9550753"/>
            <a:ext cx="523426" cy="355247"/>
          </a:xfrm>
        </p:spPr>
        <p:txBody>
          <a:bodyPr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xmlns="" id="{A32C768A-9156-462E-BA05-188E9B422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  <a:noFill/>
          <a:ln>
            <a:noFill/>
          </a:ln>
        </p:spPr>
        <p:txBody>
          <a:bodyPr>
            <a:noAutofit/>
          </a:bodyPr>
          <a:lstStyle>
            <a:lvl1pPr algn="l">
              <a:defRPr sz="1400" b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1" name="Line 23">
            <a:extLst>
              <a:ext uri="{FF2B5EF4-FFF2-40B4-BE49-F238E27FC236}">
                <a16:creationId xmlns:a16="http://schemas.microsoft.com/office/drawing/2014/main" xmlns="" id="{7552B372-2F79-43A7-A9B6-9E6A342B493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550753"/>
            <a:ext cx="6858000" cy="0"/>
          </a:xfrm>
          <a:prstGeom prst="line">
            <a:avLst/>
          </a:prstGeom>
          <a:noFill/>
          <a:ln w="9525">
            <a:solidFill>
              <a:srgbClr val="F695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8000" tIns="18000" rIns="18000" bIns="18000">
            <a:spAutoFit/>
          </a:bodyPr>
          <a:lstStyle/>
          <a:p>
            <a:pPr lvl="0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347DED5-C745-42F2-A4F9-018E06FD3C14}"/>
              </a:ext>
            </a:extLst>
          </p:cNvPr>
          <p:cNvSpPr txBox="1"/>
          <p:nvPr userDrawn="1"/>
        </p:nvSpPr>
        <p:spPr>
          <a:xfrm>
            <a:off x="1754503" y="9607606"/>
            <a:ext cx="339387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동국대학교 현장실습 업무지원시스템 </a:t>
            </a:r>
            <a:r>
              <a:rPr lang="en-US" altLang="ko-KR" sz="1050" dirty="0"/>
              <a:t>- </a:t>
            </a:r>
            <a:r>
              <a:rPr lang="ko-KR" altLang="en-US" sz="1050" dirty="0"/>
              <a:t>역량개발센터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E3E7-7F4A-417D-B057-6B4A9311F888}" type="datetimeFigureOut">
              <a:rPr lang="ko-KR" altLang="en-US" smtClean="0"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4D00-906C-44F5-9A2F-819F664CA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57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1" y="396699"/>
            <a:ext cx="6172200" cy="1651001"/>
          </a:xfrm>
          <a:prstGeom prst="rect">
            <a:avLst/>
          </a:prstGeom>
        </p:spPr>
        <p:txBody>
          <a:bodyPr vert="horz" lIns="112041" tIns="56021" rIns="112041" bIns="56021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311400"/>
            <a:ext cx="6172200" cy="6537502"/>
          </a:xfrm>
          <a:prstGeom prst="rect">
            <a:avLst/>
          </a:prstGeom>
        </p:spPr>
        <p:txBody>
          <a:bodyPr vert="horz" lIns="112041" tIns="56021" rIns="112041" bIns="56021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3"/>
          </a:xfrm>
          <a:prstGeom prst="rect">
            <a:avLst/>
          </a:prstGeom>
        </p:spPr>
        <p:txBody>
          <a:bodyPr vert="horz" lIns="112041" tIns="56021" rIns="112041" bIns="56021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FB5A-177A-4318-A303-A1A4E5936E7C}" type="datetime1">
              <a:rPr lang="ko-KR" altLang="en-US" smtClean="0"/>
              <a:pPr/>
              <a:t>2018-11-27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3"/>
          </a:xfrm>
          <a:prstGeom prst="rect">
            <a:avLst/>
          </a:prstGeom>
        </p:spPr>
        <p:txBody>
          <a:bodyPr vert="horz" lIns="112041" tIns="56021" rIns="112041" bIns="56021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이화교수학습센터 </a:t>
            </a:r>
            <a:r>
              <a:rPr lang="en-US" altLang="ko-KR"/>
              <a:t>/ </a:t>
            </a:r>
            <a:r>
              <a:rPr lang="ko-KR" altLang="en-US"/>
              <a:t>멀티미디어교육원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255016" y="9378597"/>
            <a:ext cx="602984" cy="527403"/>
          </a:xfrm>
          <a:prstGeom prst="rect">
            <a:avLst/>
          </a:prstGeom>
        </p:spPr>
        <p:txBody>
          <a:bodyPr vert="horz" lIns="112041" tIns="56021" rIns="112041" bIns="56021" rtlCol="0" anchor="ctr"/>
          <a:lstStyle>
            <a:lvl1pPr algn="ctr">
              <a:defRPr sz="1500">
                <a:solidFill>
                  <a:schemeClr val="bg1"/>
                </a:solidFill>
              </a:defRPr>
            </a:lvl1pPr>
          </a:lstStyle>
          <a:p>
            <a:fld id="{8E9E8DB1-5999-4C55-9CB5-6539E3C5D69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5" r:id="rId3"/>
    <p:sldLayoutId id="2147483666" r:id="rId4"/>
    <p:sldLayoutId id="2147483664" r:id="rId5"/>
    <p:sldLayoutId id="2147483663" r:id="rId6"/>
    <p:sldLayoutId id="2147483662" r:id="rId7"/>
    <p:sldLayoutId id="2147483652" r:id="rId8"/>
    <p:sldLayoutId id="2147483654" r:id="rId9"/>
    <p:sldLayoutId id="2147483668" r:id="rId10"/>
  </p:sldLayoutIdLst>
  <p:hf hdr="0" ftr="0" dt="0"/>
  <p:txStyles>
    <p:titleStyle>
      <a:lvl1pPr algn="ctr" defTabSz="1120414" rtl="0" eaLnBrk="1" latinLnBrk="1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155" indent="-420155" algn="l" defTabSz="1120414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10337" indent="-350129" algn="l" defTabSz="1120414" rtl="0" eaLnBrk="1" latinLnBrk="1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400518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60725" indent="-280104" algn="l" defTabSz="1120414" rtl="0" eaLnBrk="1" latinLnBrk="1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20932" indent="-280104" algn="l" defTabSz="1120414" rtl="0" eaLnBrk="1" latinLnBrk="1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081139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41347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01554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61761" indent="-280104" algn="l" defTabSz="1120414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0207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0414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621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829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036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1243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21450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81657" algn="l" defTabSz="1120414" rtl="0" eaLnBrk="1" latinLnBrk="1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internship.dongguk.edu/index.do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62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879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>
            <a:extLst>
              <a:ext uri="{FF2B5EF4-FFF2-40B4-BE49-F238E27FC236}">
                <a16:creationId xmlns:a16="http://schemas.microsoft.com/office/drawing/2014/main" xmlns="" id="{88788EF7-FCD1-4B19-9C89-3ABD90438C83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</p:spPr>
        <p:txBody>
          <a:bodyPr/>
          <a:lstStyle>
            <a:lvl1pPr algn="ctr" defTabSz="1120414" rtl="0" eaLnBrk="1" latinLnBrk="1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현장실습 업무 프로세스</a:t>
            </a:r>
            <a:endParaRPr lang="ko-KR" altLang="en-US" sz="14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628637"/>
              </p:ext>
            </p:extLst>
          </p:nvPr>
        </p:nvGraphicFramePr>
        <p:xfrm>
          <a:off x="663112" y="2573862"/>
          <a:ext cx="5471648" cy="47241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1152"/>
                <a:gridCol w="2224736"/>
                <a:gridCol w="1398883"/>
                <a:gridCol w="1306877"/>
              </a:tblGrid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No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주체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현장실습 일정 확정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역량개발센터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학기별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실습기관 모집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일정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참여신청서 양식 송부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학과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역량개발센터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담당자 </a:t>
                      </a:r>
                      <a:r>
                        <a:rPr lang="ko-KR" altLang="en-US" sz="1200" dirty="0" err="1" smtClean="0"/>
                        <a:t>이메일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165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실습기관 검색 및 지원</a:t>
                      </a:r>
                      <a:endParaRPr lang="en-US" altLang="ko-KR" sz="1200" b="1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이력서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자기소개서 작성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학생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현장실습</a:t>
                      </a:r>
                      <a:endParaRPr lang="en-US" altLang="ko-KR" sz="1200" b="1" kern="1200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시스템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4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학생 선발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실습기관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5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전공인정 승인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각 학과주임교수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Udrims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전공인정 결과 조회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학생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7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수강신청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역량개발센터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133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8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수행점검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학과</a:t>
                      </a:r>
                      <a:endParaRPr lang="en-US" altLang="ko-KR" sz="1200" kern="1200" dirty="0" smtClean="0"/>
                    </a:p>
                    <a:p>
                      <a:pPr algn="ctr" latinLnBrk="1"/>
                      <a:r>
                        <a:rPr lang="en-US" altLang="ko-KR" sz="1200" kern="1200" dirty="0" smtClean="0"/>
                        <a:t>/</a:t>
                      </a:r>
                      <a:r>
                        <a:rPr lang="ko-KR" altLang="en-US" sz="1200" kern="1200" dirty="0" smtClean="0"/>
                        <a:t>역량개발센터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학기는 기업방문</a:t>
                      </a:r>
                      <a:endParaRPr lang="en-US" altLang="ko-KR" sz="1200" kern="1200" dirty="0" smtClean="0"/>
                    </a:p>
                    <a:p>
                      <a:pPr algn="ctr" latinLnBrk="1"/>
                      <a:r>
                        <a:rPr lang="ko-KR" altLang="en-US" sz="1200" kern="1200" dirty="0" smtClean="0"/>
                        <a:t>계절은 서면점검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rgbClr val="0000FF"/>
                          </a:solidFill>
                        </a:rPr>
                        <a:t>9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보고서 작성 및 제출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학생</a:t>
                      </a:r>
                      <a:endParaRPr lang="ko-KR" altLang="en-US" sz="1200" b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현장실습</a:t>
                      </a:r>
                      <a:endParaRPr lang="en-US" altLang="ko-KR" sz="1200" b="1" kern="1200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0000FF"/>
                          </a:solidFill>
                        </a:rPr>
                        <a:t>시스템</a:t>
                      </a:r>
                      <a:endParaRPr lang="ko-KR" altLang="en-US" sz="1200" b="1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10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출석</a:t>
                      </a:r>
                      <a:r>
                        <a:rPr lang="en-US" altLang="ko-KR" sz="1200" kern="1200" dirty="0" smtClean="0"/>
                        <a:t>/</a:t>
                      </a:r>
                      <a:r>
                        <a:rPr lang="ko-KR" altLang="en-US" sz="1200" kern="1200" dirty="0" smtClean="0"/>
                        <a:t>기업평가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현장실습기관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11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성적평가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학과주임교수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err="1" smtClean="0"/>
                        <a:t>Udrims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5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/>
                        <a:t>12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/>
                        <a:t>학점등재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err="1" smtClean="0"/>
                        <a:t>교무팀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06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88788EF7-FCD1-4B19-9C89-3ABD9043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로그인 하기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62253" y="1434044"/>
            <a:ext cx="5699253" cy="1022176"/>
          </a:xfrm>
          <a:prstGeom prst="roundRect">
            <a:avLst>
              <a:gd name="adj" fmla="val 4747"/>
            </a:avLst>
          </a:prstGeom>
          <a:solidFill>
            <a:srgbClr val="C1A157">
              <a:alpha val="20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현장실습 시스템 로그인 페이지입니다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</a:rPr>
              <a:t>(URL</a:t>
            </a:r>
            <a:r>
              <a:rPr lang="ko-KR" altLang="en-US" sz="1000" b="1" dirty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</a:rPr>
              <a:t>:</a:t>
            </a:r>
            <a:r>
              <a:rPr lang="ko-KR" altLang="en-US" sz="1000" b="1" dirty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  <a:hlinkClick r:id="rId2"/>
              </a:rPr>
              <a:t>https://</a:t>
            </a:r>
            <a:r>
              <a:rPr lang="en-US" altLang="ko-KR" sz="1000" b="1" dirty="0" smtClean="0">
                <a:solidFill>
                  <a:srgbClr val="0000FF"/>
                </a:solidFill>
                <a:latin typeface="+mj-ea"/>
                <a:ea typeface="+mj-ea"/>
                <a:hlinkClick r:id="rId2"/>
              </a:rPr>
              <a:t>internship.dongguk.edu/index.do</a:t>
            </a:r>
            <a:r>
              <a:rPr lang="en-US" altLang="ko-KR" sz="1000" b="1" dirty="0">
                <a:solidFill>
                  <a:srgbClr val="0000FF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학생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실습기관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교수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지원센터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학과담당자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로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구성된 사용자 </a:t>
            </a:r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분류 별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로그인을 지원합니다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로그인 화면 하단에는 시스템 공지사항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 실습기관 시스템 가입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실습기관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가입여부 확인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  <a:latin typeface="+mj-ea"/>
                <a:ea typeface="+mj-ea"/>
              </a:rPr>
              <a:t>등 서브 컨텐츠로 구성이 됩니다</a:t>
            </a:r>
            <a:r>
              <a:rPr lang="en-US" altLang="ko-KR" sz="10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ko-KR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B7953E21-5B5E-46F7-9BA4-145171A18C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435"/>
          <a:stretch/>
        </p:blipFill>
        <p:spPr>
          <a:xfrm>
            <a:off x="662253" y="2543110"/>
            <a:ext cx="5689197" cy="3428361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8" name="모서리가 둥근 직사각형 23">
            <a:extLst>
              <a:ext uri="{FF2B5EF4-FFF2-40B4-BE49-F238E27FC236}">
                <a16:creationId xmlns:a16="http://schemas.microsoft.com/office/drawing/2014/main" xmlns="" id="{1E3D7695-4715-4460-8826-56723B511711}"/>
              </a:ext>
            </a:extLst>
          </p:cNvPr>
          <p:cNvSpPr/>
          <p:nvPr/>
        </p:nvSpPr>
        <p:spPr>
          <a:xfrm>
            <a:off x="797730" y="2949371"/>
            <a:ext cx="1247197" cy="1766170"/>
          </a:xfrm>
          <a:prstGeom prst="roundRect">
            <a:avLst>
              <a:gd name="adj" fmla="val 4289"/>
            </a:avLst>
          </a:prstGeom>
          <a:solidFill>
            <a:srgbClr val="A29890">
              <a:alpha val="68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 w="10160">
                  <a:solidFill>
                    <a:srgbClr val="00296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학생</a:t>
            </a:r>
            <a:endParaRPr lang="en-US" altLang="ko-KR" b="1" dirty="0" smtClean="0">
              <a:ln w="10160">
                <a:solidFill>
                  <a:srgbClr val="00296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b="1" dirty="0" smtClean="0">
                <a:ln w="10160">
                  <a:solidFill>
                    <a:srgbClr val="00296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로그인</a:t>
            </a:r>
            <a:endParaRPr lang="en-US" altLang="ko-KR" b="1" dirty="0" smtClean="0">
              <a:ln w="10160">
                <a:solidFill>
                  <a:srgbClr val="00296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o-KR" altLang="en-US" b="1" dirty="0" smtClean="0">
                <a:ln w="10160">
                  <a:solidFill>
                    <a:srgbClr val="00296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클릭</a:t>
            </a:r>
            <a:endParaRPr lang="ko-KR" altLang="en-US" b="1" dirty="0">
              <a:ln w="10160">
                <a:solidFill>
                  <a:srgbClr val="00296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모서리가 둥근 직사각형 14">
            <a:extLst>
              <a:ext uri="{FF2B5EF4-FFF2-40B4-BE49-F238E27FC236}">
                <a16:creationId xmlns:a16="http://schemas.microsoft.com/office/drawing/2014/main" xmlns="" id="{DCD0A370-011C-47B9-9772-1F38CC7E29D6}"/>
              </a:ext>
            </a:extLst>
          </p:cNvPr>
          <p:cNvSpPr/>
          <p:nvPr/>
        </p:nvSpPr>
        <p:spPr>
          <a:xfrm>
            <a:off x="662253" y="6173614"/>
            <a:ext cx="5699253" cy="1244634"/>
          </a:xfrm>
          <a:prstGeom prst="roundRect">
            <a:avLst>
              <a:gd name="adj" fmla="val 4747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1. 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학생 </a:t>
            </a:r>
            <a:r>
              <a:rPr lang="ko-KR" altLang="en-US" sz="1200" b="1" dirty="0" err="1" smtClean="0">
                <a:solidFill>
                  <a:schemeClr val="tx1"/>
                </a:solidFill>
                <a:ea typeface="+mj-ea"/>
              </a:rPr>
              <a:t>로그인을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 클릭</a:t>
            </a:r>
            <a:r>
              <a:rPr lang="ko-KR" altLang="en-US" sz="1200" b="1" dirty="0">
                <a:solidFill>
                  <a:schemeClr val="tx1"/>
                </a:solidFill>
                <a:ea typeface="+mj-ea"/>
              </a:rPr>
              <a:t>한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 후</a:t>
            </a: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학교에서 사용중인 아이디와 패스워드를 입력해주세요</a:t>
            </a: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.</a:t>
            </a:r>
            <a:r>
              <a:rPr lang="ko-KR" altLang="en-US" sz="1200" b="1" dirty="0" smtClean="0">
                <a:solidFill>
                  <a:schemeClr val="tx1"/>
                </a:solidFill>
                <a:ea typeface="+mj-ea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ea typeface="+mj-ea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ea typeface="+mj-ea"/>
              </a:rPr>
              <a:t>※ </a:t>
            </a:r>
            <a:r>
              <a:rPr lang="ko-KR" altLang="en-US" sz="1200" b="1" dirty="0" smtClean="0">
                <a:solidFill>
                  <a:srgbClr val="C00000"/>
                </a:solidFill>
                <a:ea typeface="+mj-ea"/>
              </a:rPr>
              <a:t>아이디 및 패스워드는 </a:t>
            </a:r>
            <a:r>
              <a:rPr lang="en-US" altLang="ko-KR" sz="1200" b="1" dirty="0" err="1" smtClean="0">
                <a:solidFill>
                  <a:srgbClr val="C00000"/>
                </a:solidFill>
                <a:ea typeface="+mj-ea"/>
              </a:rPr>
              <a:t>Udrims</a:t>
            </a:r>
            <a:r>
              <a:rPr lang="ko-KR" altLang="en-US" sz="1200" b="1" dirty="0" smtClean="0">
                <a:solidFill>
                  <a:srgbClr val="C00000"/>
                </a:solidFill>
                <a:ea typeface="+mj-ea"/>
              </a:rPr>
              <a:t>와 동일</a:t>
            </a:r>
            <a:r>
              <a:rPr lang="en-US" altLang="ko-KR" sz="1200" b="1" dirty="0" smtClean="0">
                <a:solidFill>
                  <a:srgbClr val="C00000"/>
                </a:solidFill>
                <a:ea typeface="+mj-ea"/>
              </a:rPr>
              <a:t>.</a:t>
            </a:r>
            <a:endParaRPr lang="en-US" altLang="ko-KR" sz="1200" b="1" dirty="0">
              <a:solidFill>
                <a:srgbClr val="C0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749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14E9727C-E87D-4A70-A16B-90B31037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75" y="1538481"/>
            <a:ext cx="5699254" cy="3428563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xmlns="" id="{EFB0ECAE-6A65-4442-A515-AF2E3D7ACDAC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  <a:noFill/>
          <a:ln>
            <a:noFill/>
          </a:ln>
        </p:spPr>
        <p:txBody>
          <a:bodyPr vert="horz" lIns="112041" tIns="56021" rIns="112041" bIns="56021" rtlCol="0" anchor="ctr">
            <a:noAutofit/>
          </a:bodyPr>
          <a:lstStyle>
            <a:lvl1pPr algn="l" defTabSz="1120414" rtl="0" eaLnBrk="1" latinLnBrk="1" hangingPunct="1">
              <a:spcBef>
                <a:spcPct val="0"/>
              </a:spcBef>
              <a:buNone/>
              <a:defRPr sz="1400" b="1" kern="12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  <a:sym typeface="Wingdings"/>
              </a:defRPr>
            </a:lvl1pPr>
          </a:lstStyle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 smtClean="0">
                <a:solidFill>
                  <a:srgbClr val="0000FF"/>
                </a:solidFill>
              </a:rPr>
              <a:t>학생</a:t>
            </a:r>
            <a:r>
              <a:rPr lang="en-US" altLang="ko-KR" dirty="0" smtClean="0">
                <a:solidFill>
                  <a:srgbClr val="0000FF"/>
                </a:solidFill>
              </a:rPr>
              <a:t>]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사전교육신청</a:t>
            </a:r>
            <a:endParaRPr lang="ko-KR" altLang="en-US" dirty="0"/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1FF2790D-A935-426B-8697-23677F91D160}"/>
              </a:ext>
            </a:extLst>
          </p:cNvPr>
          <p:cNvSpPr/>
          <p:nvPr/>
        </p:nvSpPr>
        <p:spPr>
          <a:xfrm flipV="1">
            <a:off x="733425" y="2276475"/>
            <a:ext cx="5581649" cy="38100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7" name="Indicator">
            <a:extLst>
              <a:ext uri="{FF2B5EF4-FFF2-40B4-BE49-F238E27FC236}">
                <a16:creationId xmlns:a16="http://schemas.microsoft.com/office/drawing/2014/main" xmlns="" id="{3416E448-9B94-4024-879D-A4A627EE2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2" y="2276475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2" name="모서리가 둥근 직사각형 14">
            <a:extLst>
              <a:ext uri="{FF2B5EF4-FFF2-40B4-BE49-F238E27FC236}">
                <a16:creationId xmlns:a16="http://schemas.microsoft.com/office/drawing/2014/main" xmlns="" id="{F8E5B626-CF8B-4AF6-A721-DCF91A6DFD5D}"/>
              </a:ext>
            </a:extLst>
          </p:cNvPr>
          <p:cNvSpPr/>
          <p:nvPr/>
        </p:nvSpPr>
        <p:spPr>
          <a:xfrm>
            <a:off x="662254" y="5133384"/>
            <a:ext cx="5694376" cy="1382944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사전교육에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참여할 현장실습을 선택 후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사전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직무교육 신청해주세요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 ※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현장실습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참여 학생은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사전직무교육에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반드시 참석해야 하며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교육당일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출석부에 서명하지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않을 경우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불인정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6326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48ED2F40-7BD4-4931-92F6-AD33F53111AE}"/>
              </a:ext>
            </a:extLst>
          </p:cNvPr>
          <p:cNvGrpSpPr/>
          <p:nvPr/>
        </p:nvGrpSpPr>
        <p:grpSpPr>
          <a:xfrm>
            <a:off x="652875" y="1538480"/>
            <a:ext cx="5703754" cy="3745480"/>
            <a:chOff x="652875" y="1538480"/>
            <a:chExt cx="5703754" cy="3745480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xmlns="" id="{3D2DEB9B-770D-4068-B0C6-FDD53F36F11B}"/>
                </a:ext>
              </a:extLst>
            </p:cNvPr>
            <p:cNvGrpSpPr/>
            <p:nvPr/>
          </p:nvGrpSpPr>
          <p:grpSpPr>
            <a:xfrm>
              <a:off x="652875" y="1538480"/>
              <a:ext cx="5703754" cy="3745480"/>
              <a:chOff x="652875" y="1538480"/>
              <a:chExt cx="5703754" cy="3745480"/>
            </a:xfrm>
          </p:grpSpPr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xmlns="" id="{72E669F8-89F5-434B-A7D9-EFD4669E1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52875" y="1538480"/>
                <a:ext cx="5703754" cy="3745480"/>
              </a:xfrm>
              <a:prstGeom prst="rect">
                <a:avLst/>
              </a:prstGeom>
              <a:ln>
                <a:solidFill>
                  <a:srgbClr val="A29890"/>
                </a:solidFill>
              </a:ln>
            </p:spPr>
          </p:pic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xmlns="" id="{F414E057-2771-4FE7-9D03-E6A2C6EBC2EA}"/>
                  </a:ext>
                </a:extLst>
              </p:cNvPr>
              <p:cNvSpPr/>
              <p:nvPr/>
            </p:nvSpPr>
            <p:spPr>
              <a:xfrm>
                <a:off x="3624263" y="3648075"/>
                <a:ext cx="2605087" cy="6619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97C56C10-3618-4E54-897B-FE60A263B38F}"/>
                </a:ext>
              </a:extLst>
            </p:cNvPr>
            <p:cNvSpPr/>
            <p:nvPr/>
          </p:nvSpPr>
          <p:spPr>
            <a:xfrm>
              <a:off x="2438400" y="2679700"/>
              <a:ext cx="3759200" cy="812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CDE0B4BE-44C5-4545-B2BA-164DD32E6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7A076C4E-9197-4A7C-BE3B-8D1BAFB2C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이력서등록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이력서 등록</a:t>
            </a:r>
            <a:r>
              <a:rPr lang="en-US" altLang="ko-KR" dirty="0"/>
              <a:t>&gt;</a:t>
            </a:r>
            <a:r>
              <a:rPr lang="ko-KR" altLang="en-US" dirty="0" smtClean="0"/>
              <a:t>이력서작성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A336F48E-794F-4356-AB3C-0BF0718A351A}"/>
              </a:ext>
            </a:extLst>
          </p:cNvPr>
          <p:cNvSpPr/>
          <p:nvPr/>
        </p:nvSpPr>
        <p:spPr>
          <a:xfrm flipV="1">
            <a:off x="6097905" y="4434838"/>
            <a:ext cx="130174" cy="138112"/>
          </a:xfrm>
          <a:prstGeom prst="roundRect">
            <a:avLst>
              <a:gd name="adj" fmla="val 3172"/>
            </a:avLst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85EB330E-2F27-4543-A61A-777B32B4EC76}"/>
              </a:ext>
            </a:extLst>
          </p:cNvPr>
          <p:cNvSpPr/>
          <p:nvPr/>
        </p:nvSpPr>
        <p:spPr>
          <a:xfrm flipV="1">
            <a:off x="939626" y="2329835"/>
            <a:ext cx="5346700" cy="2805836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8" name="Indicator">
            <a:extLst>
              <a:ext uri="{FF2B5EF4-FFF2-40B4-BE49-F238E27FC236}">
                <a16:creationId xmlns:a16="http://schemas.microsoft.com/office/drawing/2014/main" xmlns="" id="{76DEE4A4-198A-416A-8058-D94F13C5D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626" y="2329835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2C6119FF-A55D-4C33-9FFF-F67698BE8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7800" y="4435315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en-US" altLang="ko-KR" sz="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모서리가 둥근 직사각형 20">
            <a:extLst>
              <a:ext uri="{FF2B5EF4-FFF2-40B4-BE49-F238E27FC236}">
                <a16:creationId xmlns:a16="http://schemas.microsoft.com/office/drawing/2014/main" xmlns="" id="{625F112C-4924-4153-92B3-F8A2200182D9}"/>
              </a:ext>
            </a:extLst>
          </p:cNvPr>
          <p:cNvSpPr/>
          <p:nvPr/>
        </p:nvSpPr>
        <p:spPr>
          <a:xfrm>
            <a:off x="701025" y="2295460"/>
            <a:ext cx="194847" cy="2130489"/>
          </a:xfrm>
          <a:prstGeom prst="roundRect">
            <a:avLst>
              <a:gd name="adj" fmla="val 174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1" name="Indicator">
            <a:extLst>
              <a:ext uri="{FF2B5EF4-FFF2-40B4-BE49-F238E27FC236}">
                <a16:creationId xmlns:a16="http://schemas.microsoft.com/office/drawing/2014/main" xmlns="" id="{D73332B8-8D97-4260-A075-F2A96C6F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66" y="2308306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3" name="모서리가 둥근 직사각형 14">
            <a:extLst>
              <a:ext uri="{FF2B5EF4-FFF2-40B4-BE49-F238E27FC236}">
                <a16:creationId xmlns:a16="http://schemas.microsoft.com/office/drawing/2014/main" xmlns="" id="{FB4D276F-36A5-468A-B758-DE129E8CD9A5}"/>
              </a:ext>
            </a:extLst>
          </p:cNvPr>
          <p:cNvSpPr/>
          <p:nvPr/>
        </p:nvSpPr>
        <p:spPr>
          <a:xfrm>
            <a:off x="662253" y="5383905"/>
            <a:ext cx="5699253" cy="2375388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왼쪽의 탭을 클릭하여 이력서 작성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자기소개서 작성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 서약서 동의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단계로 이동할 수 있습니다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이력서를 작성합니다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붉은색으로 표시된 항목은 필수 입력 사항입니다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latin typeface="+mj-ea"/>
              </a:rPr>
              <a:t>     ※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</a:rPr>
              <a:t>지원금 입금계좌는 본인명의의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</a:rPr>
              <a:t>계좌 입력필수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</a:rPr>
              <a:t>.</a:t>
            </a:r>
            <a:endParaRPr lang="en-US" altLang="ko-KR" sz="1200" b="1" dirty="0">
              <a:solidFill>
                <a:srgbClr val="C00000"/>
              </a:solidFill>
              <a:latin typeface="+mj-ea"/>
            </a:endParaRP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 startAt="3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</a:rPr>
              <a:t>각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항목별로 새로운 입력 자료를 추가하고자 할 경우 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</a:rPr>
              <a:t>+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버튼을 클릭합니다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</a:rPr>
              <a:t>.</a:t>
            </a: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 startAt="3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이력서를 저장합니다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 startAt="3"/>
              <a:tabLst>
                <a:tab pos="180975" algn="l"/>
              </a:tabLst>
              <a:defRPr/>
            </a:pPr>
            <a:endParaRPr lang="en-US" altLang="ko-KR" sz="1100" b="1" dirty="0" smtClean="0">
              <a:solidFill>
                <a:schemeClr val="tx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4267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2E2E0CB-C056-4371-B9C2-96D05948B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53" y="1535539"/>
            <a:ext cx="5686649" cy="3916064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0B80D89-F6CA-421A-8AD6-43A22E45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4D176CE9-76F9-4850-8804-AAFE4420C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자기소개서등록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이력서 등록</a:t>
            </a:r>
            <a:r>
              <a:rPr lang="en-US" altLang="ko-KR" dirty="0"/>
              <a:t>&gt;</a:t>
            </a:r>
            <a:r>
              <a:rPr lang="ko-KR" altLang="en-US" dirty="0"/>
              <a:t>자기소개서 </a:t>
            </a:r>
            <a:r>
              <a:rPr lang="ko-KR" altLang="en-US" dirty="0" smtClean="0"/>
              <a:t>작성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모서리가 둥근 직사각형 14">
            <a:extLst>
              <a:ext uri="{FF2B5EF4-FFF2-40B4-BE49-F238E27FC236}">
                <a16:creationId xmlns:a16="http://schemas.microsoft.com/office/drawing/2014/main" xmlns="" id="{CA3C7399-8298-42B0-A03F-70378DCC728D}"/>
              </a:ext>
            </a:extLst>
          </p:cNvPr>
          <p:cNvSpPr/>
          <p:nvPr/>
        </p:nvSpPr>
        <p:spPr>
          <a:xfrm>
            <a:off x="662253" y="5554210"/>
            <a:ext cx="5699253" cy="352792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1. 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자기소개서를 작성하고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저장합니다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8" name="모서리가 둥근 직사각형 20">
            <a:extLst>
              <a:ext uri="{FF2B5EF4-FFF2-40B4-BE49-F238E27FC236}">
                <a16:creationId xmlns:a16="http://schemas.microsoft.com/office/drawing/2014/main" xmlns="" id="{625F112C-4924-4153-92B3-F8A2200182D9}"/>
              </a:ext>
            </a:extLst>
          </p:cNvPr>
          <p:cNvSpPr/>
          <p:nvPr/>
        </p:nvSpPr>
        <p:spPr>
          <a:xfrm>
            <a:off x="701025" y="2908649"/>
            <a:ext cx="262727" cy="901920"/>
          </a:xfrm>
          <a:prstGeom prst="roundRect">
            <a:avLst>
              <a:gd name="adj" fmla="val 174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0" name="Indicator">
            <a:extLst>
              <a:ext uri="{FF2B5EF4-FFF2-40B4-BE49-F238E27FC236}">
                <a16:creationId xmlns:a16="http://schemas.microsoft.com/office/drawing/2014/main" xmlns="" id="{D73332B8-8D97-4260-A075-F2A96C6F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025" y="2770537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1683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9489B754-6DE8-44F9-A8FB-ACA56D57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B8210696-E5C0-4DED-AC80-4182F55A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서약서 작성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이력서 등록</a:t>
            </a:r>
            <a:r>
              <a:rPr lang="en-US" altLang="ko-KR" dirty="0"/>
              <a:t>&gt;</a:t>
            </a:r>
            <a:r>
              <a:rPr lang="ko-KR" altLang="en-US" dirty="0"/>
              <a:t>서약서 </a:t>
            </a:r>
            <a:r>
              <a:rPr lang="ko-KR" altLang="en-US" dirty="0" smtClean="0"/>
              <a:t>작성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22EF286E-5BB4-4192-8787-C19D18378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26" y="1545443"/>
            <a:ext cx="5710795" cy="1971261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5" name="모서리가 둥근 직사각형 14">
            <a:extLst>
              <a:ext uri="{FF2B5EF4-FFF2-40B4-BE49-F238E27FC236}">
                <a16:creationId xmlns:a16="http://schemas.microsoft.com/office/drawing/2014/main" xmlns="" id="{576347B3-1EE1-4B08-86F5-D1ECF984A46E}"/>
              </a:ext>
            </a:extLst>
          </p:cNvPr>
          <p:cNvSpPr/>
          <p:nvPr/>
        </p:nvSpPr>
        <p:spPr>
          <a:xfrm>
            <a:off x="662253" y="3681366"/>
            <a:ext cx="5699253" cy="1031122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서약서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내용을 확인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후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서약에 동의를 해주세요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/>
            </a:r>
            <a:b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ko-KR" sz="1200" dirty="0" smtClean="0">
                <a:solidFill>
                  <a:srgbClr val="C00000"/>
                </a:solidFill>
                <a:latin typeface="+mj-ea"/>
                <a:ea typeface="+mj-ea"/>
              </a:rPr>
              <a:t>※ 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서약서동의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이력서 작성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자기소개서 작성까지 완료한 학생에 한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하여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실습 기관에 지원이 가능합니다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.</a:t>
            </a:r>
          </a:p>
          <a:p>
            <a:pPr marL="22860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FontTx/>
              <a:buAutoNum type="arabicPeriod"/>
              <a:tabLst>
                <a:tab pos="180975" algn="l"/>
              </a:tabLst>
              <a:defRPr/>
            </a:pPr>
            <a:endParaRPr lang="en-US" altLang="ko-KR" sz="1000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endParaRPr lang="en-US" altLang="ko-KR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3882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기업 검색 및 지원하기 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현장실습 지원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①  ★★★★★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17C98967-8FB5-4D3B-8BEF-75F6D26CF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9" y="1469856"/>
            <a:ext cx="5686699" cy="2336316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5" name="모서리가 둥근 직사각형 14">
            <a:extLst>
              <a:ext uri="{FF2B5EF4-FFF2-40B4-BE49-F238E27FC236}">
                <a16:creationId xmlns:a16="http://schemas.microsoft.com/office/drawing/2014/main" xmlns="" id="{51A1470B-CE0D-4504-9135-87C395CF72B7}"/>
              </a:ext>
            </a:extLst>
          </p:cNvPr>
          <p:cNvSpPr/>
          <p:nvPr/>
        </p:nvSpPr>
        <p:spPr>
          <a:xfrm>
            <a:off x="693335" y="4000512"/>
            <a:ext cx="5699253" cy="2395560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기관분류와 소재지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실습기관명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전공명을 기준으로 검색할 수 있습니다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en-US" altLang="ko-KR" sz="1200" b="1" dirty="0">
              <a:latin typeface="+mj-ea"/>
              <a:ea typeface="+mj-ea"/>
            </a:endParaRP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실습기관의 부서정보를 클릭하여 참여신청서를 확인할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현장실습을 통해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취득 가능한 학점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</a:rPr>
              <a:t>을 확인할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해당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실습기관에 지원하고자 하는 경우 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[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신청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]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버튼을 클릭하여 지원합니다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endParaRPr lang="en-US" altLang="ko-KR" sz="1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lvl="0" algn="r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&lt;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다음페이지 계속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&gt;</a:t>
            </a:r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5FA9D9E6-2910-464E-87E3-290DD6D13A70}"/>
              </a:ext>
            </a:extLst>
          </p:cNvPr>
          <p:cNvSpPr/>
          <p:nvPr/>
        </p:nvSpPr>
        <p:spPr>
          <a:xfrm>
            <a:off x="778530" y="2687161"/>
            <a:ext cx="5577297" cy="341743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35FF7057-F127-4678-BC5D-3B2378123133}"/>
              </a:ext>
            </a:extLst>
          </p:cNvPr>
          <p:cNvSpPr/>
          <p:nvPr/>
        </p:nvSpPr>
        <p:spPr>
          <a:xfrm>
            <a:off x="1395316" y="3458651"/>
            <a:ext cx="401809" cy="160119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8" name="모서리가 둥근 직사각형 20">
            <a:extLst>
              <a:ext uri="{FF2B5EF4-FFF2-40B4-BE49-F238E27FC236}">
                <a16:creationId xmlns:a16="http://schemas.microsoft.com/office/drawing/2014/main" xmlns="" id="{F6D6F3F4-D305-46E7-AAD2-C69F7DA6D483}"/>
              </a:ext>
            </a:extLst>
          </p:cNvPr>
          <p:cNvSpPr/>
          <p:nvPr/>
        </p:nvSpPr>
        <p:spPr>
          <a:xfrm>
            <a:off x="6055600" y="3450398"/>
            <a:ext cx="256300" cy="168372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AF765C70-CE04-4D77-AB54-0E29F3A17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78" y="278827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Indicator">
            <a:extLst>
              <a:ext uri="{FF2B5EF4-FFF2-40B4-BE49-F238E27FC236}">
                <a16:creationId xmlns:a16="http://schemas.microsoft.com/office/drawing/2014/main" xmlns="" id="{CBAEDBBB-17AA-4D7F-8849-E1F144B4D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392" y="344980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11" name="Indicator">
            <a:extLst>
              <a:ext uri="{FF2B5EF4-FFF2-40B4-BE49-F238E27FC236}">
                <a16:creationId xmlns:a16="http://schemas.microsoft.com/office/drawing/2014/main" xmlns="" id="{285BFE64-C7AB-4B27-AC0E-E5AAD400B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1600" y="3375138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lang="en-US" altLang="ko-KR" sz="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모서리가 둥근 직사각형 20">
            <a:extLst>
              <a:ext uri="{FF2B5EF4-FFF2-40B4-BE49-F238E27FC236}">
                <a16:creationId xmlns:a16="http://schemas.microsoft.com/office/drawing/2014/main" xmlns="" id="{F6D6F3F4-D305-46E7-AAD2-C69F7DA6D483}"/>
              </a:ext>
            </a:extLst>
          </p:cNvPr>
          <p:cNvSpPr/>
          <p:nvPr/>
        </p:nvSpPr>
        <p:spPr>
          <a:xfrm>
            <a:off x="5353097" y="3127698"/>
            <a:ext cx="300640" cy="678473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6" name="Indicator">
            <a:extLst>
              <a:ext uri="{FF2B5EF4-FFF2-40B4-BE49-F238E27FC236}">
                <a16:creationId xmlns:a16="http://schemas.microsoft.com/office/drawing/2014/main" xmlns="" id="{CBAEDBBB-17AA-4D7F-8849-E1F144B4D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9097" y="3058641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601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4" y="1284441"/>
            <a:ext cx="5829002" cy="282676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/>
              <a:t>기업 검색 및 지원하기 </a:t>
            </a:r>
            <a:r>
              <a:rPr lang="en-US" altLang="ko-KR" dirty="0" smtClean="0"/>
              <a:t>(</a:t>
            </a:r>
            <a:r>
              <a:rPr lang="ko-KR" altLang="en-US" dirty="0"/>
              <a:t>신청관리</a:t>
            </a:r>
            <a:r>
              <a:rPr lang="en-US" altLang="ko-KR" dirty="0"/>
              <a:t>&gt;</a:t>
            </a:r>
            <a:r>
              <a:rPr lang="ko-KR" altLang="en-US" dirty="0"/>
              <a:t>현장실습 지원</a:t>
            </a:r>
            <a:r>
              <a:rPr lang="en-US" altLang="ko-KR" dirty="0" smtClean="0"/>
              <a:t>) </a:t>
            </a:r>
            <a:r>
              <a:rPr lang="ko-KR" altLang="en-US" dirty="0" smtClean="0"/>
              <a:t>② </a:t>
            </a:r>
            <a:r>
              <a:rPr lang="ko-KR" altLang="en-US" dirty="0"/>
              <a:t>★★★★★</a:t>
            </a:r>
          </a:p>
        </p:txBody>
      </p:sp>
      <p:sp>
        <p:nvSpPr>
          <p:cNvPr id="5" name="모서리가 둥근 직사각형 14">
            <a:extLst>
              <a:ext uri="{FF2B5EF4-FFF2-40B4-BE49-F238E27FC236}">
                <a16:creationId xmlns:a16="http://schemas.microsoft.com/office/drawing/2014/main" xmlns="" id="{51A1470B-CE0D-4504-9135-87C395CF72B7}"/>
              </a:ext>
            </a:extLst>
          </p:cNvPr>
          <p:cNvSpPr/>
          <p:nvPr/>
        </p:nvSpPr>
        <p:spPr>
          <a:xfrm>
            <a:off x="693335" y="4892872"/>
            <a:ext cx="5699253" cy="3838632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현장실습을 통해 학점으로 인정받을 전공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이수구분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을 선택하세요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  <a:ea typeface="+mj-ea"/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★★★★★</a:t>
            </a:r>
            <a:endParaRPr lang="en-US" altLang="ko-KR" sz="12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신청한 학점은 학과 주임교수의 전공인정심사를 받게 되며</a:t>
            </a:r>
            <a:r>
              <a:rPr lang="en-US" altLang="ko-KR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추후 변경이 불가합니다</a:t>
            </a:r>
            <a:r>
              <a:rPr lang="en-US" altLang="ko-KR" sz="1200" b="1" u="sng" dirty="0" smtClean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정규학기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(1,2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) :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 중 선택가능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>
                <a:solidFill>
                  <a:srgbClr val="0000FF"/>
                </a:solidFill>
                <a:latin typeface="+mj-ea"/>
              </a:rPr>
              <a:t> 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  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계절학기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(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여름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겨울학기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) :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자유선택 중 선택가능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동일 이수구분으로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신청하여야함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예시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)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3+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또는 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3+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또는 자유선택</a:t>
            </a:r>
            <a:r>
              <a:rPr lang="en-US" altLang="ko-KR" sz="1200" b="1" dirty="0">
                <a:solidFill>
                  <a:srgbClr val="0000FF"/>
                </a:solidFill>
                <a:latin typeface="+mj-ea"/>
              </a:rPr>
              <a:t>3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+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자유선택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중 선택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,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j-ea"/>
              </a:rPr>
              <a:t>주전공전문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3+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복수전공전문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3 </a:t>
            </a:r>
            <a:r>
              <a:rPr lang="ko-KR" altLang="en-US" sz="1200" b="1" dirty="0" smtClean="0">
                <a:solidFill>
                  <a:srgbClr val="0000FF"/>
                </a:solidFill>
                <a:latin typeface="+mj-ea"/>
              </a:rPr>
              <a:t>등 이수구분 혼합불가</a:t>
            </a:r>
            <a:r>
              <a:rPr lang="en-US" altLang="ko-KR" sz="1200" b="1" dirty="0" smtClean="0">
                <a:solidFill>
                  <a:srgbClr val="0000FF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endParaRPr lang="en-US" altLang="ko-KR" sz="11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:a16="http://schemas.microsoft.com/office/drawing/2014/main" xmlns="" id="{5FA9D9E6-2910-464E-87E3-290DD6D13A70}"/>
              </a:ext>
            </a:extLst>
          </p:cNvPr>
          <p:cNvSpPr/>
          <p:nvPr/>
        </p:nvSpPr>
        <p:spPr>
          <a:xfrm>
            <a:off x="3217333" y="3375139"/>
            <a:ext cx="572435" cy="203439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AF765C70-CE04-4D77-AB54-0E29F3A17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4615" y="3328822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429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8B631B19-C9DF-42AA-AE3C-166A21821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75" y="1559859"/>
            <a:ext cx="5592378" cy="2946909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5246DA33-52CA-417F-A3F4-079319AA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A27B7195-6107-4B2E-A7F5-BC9278594B33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  <a:noFill/>
          <a:ln>
            <a:noFill/>
          </a:ln>
        </p:spPr>
        <p:txBody>
          <a:bodyPr vert="horz" lIns="112041" tIns="56021" rIns="112041" bIns="56021" rtlCol="0" anchor="ctr">
            <a:noAutofit/>
          </a:bodyPr>
          <a:lstStyle>
            <a:lvl1pPr algn="l" defTabSz="1120414" rtl="0" eaLnBrk="1" latinLnBrk="1" hangingPunct="1">
              <a:spcBef>
                <a:spcPct val="0"/>
              </a:spcBef>
              <a:buNone/>
              <a:defRPr sz="1400" b="1" kern="12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  <a:sym typeface="Wingdings"/>
              </a:defRPr>
            </a:lvl1pPr>
          </a:lstStyle>
          <a:p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en-US" altLang="ko-KR" dirty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지원결과조회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신청관리</a:t>
            </a:r>
            <a:r>
              <a:rPr lang="en-US" altLang="ko-KR" dirty="0"/>
              <a:t>&gt;</a:t>
            </a:r>
            <a:r>
              <a:rPr lang="ko-KR" altLang="en-US" dirty="0" smtClean="0"/>
              <a:t>지원결과조회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:a16="http://schemas.microsoft.com/office/drawing/2014/main" xmlns="" id="{E51D6AE5-D6C5-4CE6-9E54-2A2E02059C46}"/>
              </a:ext>
            </a:extLst>
          </p:cNvPr>
          <p:cNvSpPr/>
          <p:nvPr/>
        </p:nvSpPr>
        <p:spPr>
          <a:xfrm>
            <a:off x="714375" y="2792543"/>
            <a:ext cx="5598743" cy="1714225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8" name="Indicator">
            <a:extLst>
              <a:ext uri="{FF2B5EF4-FFF2-40B4-BE49-F238E27FC236}">
                <a16:creationId xmlns:a16="http://schemas.microsoft.com/office/drawing/2014/main" xmlns="" id="{0F57469C-4C9C-41C8-903B-8C0BC7EDF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287" y="279836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모서리가 둥근 직사각형 14">
            <a:extLst>
              <a:ext uri="{FF2B5EF4-FFF2-40B4-BE49-F238E27FC236}">
                <a16:creationId xmlns:a16="http://schemas.microsoft.com/office/drawing/2014/main" xmlns="" id="{752C6B33-B65C-4221-A99D-EA77794572DA}"/>
              </a:ext>
            </a:extLst>
          </p:cNvPr>
          <p:cNvSpPr/>
          <p:nvPr/>
        </p:nvSpPr>
        <p:spPr>
          <a:xfrm>
            <a:off x="678322" y="4652360"/>
            <a:ext cx="5699253" cy="3139677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지원상태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서류상태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선발여부와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신청기관정보 등의 내용을 확인할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본인이 신청한 학점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전공</a:t>
            </a:r>
            <a:r>
              <a:rPr lang="en-US" altLang="ko-KR" sz="1200" b="1" dirty="0" smtClean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 smtClean="0">
                <a:solidFill>
                  <a:srgbClr val="C00000"/>
                </a:solidFill>
                <a:latin typeface="+mj-ea"/>
                <a:ea typeface="+mj-ea"/>
              </a:rPr>
              <a:t>을 확인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u="sng" dirty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200" b="1" u="sng" dirty="0">
                <a:solidFill>
                  <a:srgbClr val="FF0000"/>
                </a:solidFill>
                <a:latin typeface="+mj-ea"/>
              </a:rPr>
              <a:t>신청한 학점은 학과 주임교수의 전공인정심사를 받게 되며</a:t>
            </a:r>
            <a:r>
              <a:rPr lang="en-US" altLang="ko-KR" sz="1200" b="1" u="sng" dirty="0">
                <a:solidFill>
                  <a:srgbClr val="FF0000"/>
                </a:solidFill>
                <a:latin typeface="+mj-ea"/>
              </a:rPr>
              <a:t>, </a:t>
            </a:r>
            <a:r>
              <a:rPr lang="ko-KR" altLang="en-US" sz="1200" b="1" u="sng" dirty="0">
                <a:solidFill>
                  <a:srgbClr val="FF0000"/>
                </a:solidFill>
                <a:latin typeface="+mj-ea"/>
              </a:rPr>
              <a:t>추후 변경이 불가합니다</a:t>
            </a:r>
            <a:r>
              <a:rPr lang="en-US" altLang="ko-KR" sz="1100" b="1" u="sng" dirty="0">
                <a:solidFill>
                  <a:srgbClr val="FF0000"/>
                </a:solidFill>
                <a:latin typeface="+mj-ea"/>
              </a:rPr>
              <a:t>.</a:t>
            </a:r>
          </a:p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endParaRPr lang="en-US" altLang="ko-KR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모서리가 둥근 직사각형 20">
            <a:extLst>
              <a:ext uri="{FF2B5EF4-FFF2-40B4-BE49-F238E27FC236}">
                <a16:creationId xmlns:a16="http://schemas.microsoft.com/office/drawing/2014/main" xmlns="" id="{5FA9D9E6-2910-464E-87E3-290DD6D13A70}"/>
              </a:ext>
            </a:extLst>
          </p:cNvPr>
          <p:cNvSpPr/>
          <p:nvPr/>
        </p:nvSpPr>
        <p:spPr>
          <a:xfrm>
            <a:off x="2007444" y="3485515"/>
            <a:ext cx="1481684" cy="144669"/>
          </a:xfrm>
          <a:prstGeom prst="roundRect">
            <a:avLst>
              <a:gd name="adj" fmla="val 883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sp>
        <p:nvSpPr>
          <p:cNvPr id="12" name="Indicator">
            <a:extLst>
              <a:ext uri="{FF2B5EF4-FFF2-40B4-BE49-F238E27FC236}">
                <a16:creationId xmlns:a16="http://schemas.microsoft.com/office/drawing/2014/main" xmlns="" id="{0F57469C-4C9C-41C8-903B-8C0BC7EDF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800" y="349273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41288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47E6CCD4-9E9E-4F8C-8FB7-FE66768E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xmlns="" id="{BE16B270-B91A-4656-999F-3621F088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en-US" altLang="ko-KR" dirty="0" smtClean="0"/>
              <a:t>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 smtClean="0">
                <a:solidFill>
                  <a:srgbClr val="0000FF"/>
                </a:solidFill>
              </a:rPr>
              <a:t>학생</a:t>
            </a:r>
            <a:r>
              <a:rPr lang="en-US" altLang="ko-KR" dirty="0" smtClean="0">
                <a:solidFill>
                  <a:srgbClr val="0000FF"/>
                </a:solidFill>
              </a:rPr>
              <a:t>]</a:t>
            </a:r>
            <a:r>
              <a:rPr lang="en-US" altLang="ko-KR" dirty="0" smtClean="0"/>
              <a:t> 3</a:t>
            </a:r>
            <a:r>
              <a:rPr lang="ko-KR" altLang="en-US" dirty="0" smtClean="0"/>
              <a:t>자 협약</a:t>
            </a:r>
            <a:r>
              <a:rPr lang="en-US" altLang="ko-KR" dirty="0" smtClean="0"/>
              <a:t>(</a:t>
            </a:r>
            <a:r>
              <a:rPr lang="ko-KR" altLang="en-US" dirty="0" smtClean="0"/>
              <a:t>협약 관리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동의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9C0C086E-E33C-48FF-AEEC-91244A62E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31" y="1528175"/>
            <a:ext cx="5696301" cy="4152150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xmlns="" id="{BD4A9772-E794-4C62-9E1A-83DDFA6A632B}"/>
              </a:ext>
            </a:extLst>
          </p:cNvPr>
          <p:cNvSpPr/>
          <p:nvPr/>
        </p:nvSpPr>
        <p:spPr>
          <a:xfrm>
            <a:off x="678322" y="5786430"/>
            <a:ext cx="5699253" cy="1992586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현장실습 참여 학생이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선발이 완료된 시점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부터 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자협약을 체결할 수 있습니다</a:t>
            </a:r>
            <a: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br>
              <a:rPr lang="en-US" altLang="ko-KR" sz="1200" b="1" dirty="0"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학생과 기관과 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학교 간의 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협약으로 세 구성원들이 모두 동의를 해야 합니다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현장실습 시작 전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반드시 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3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자 협약을 완료하여야 합니다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.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</a:rPr>
              <a:t>협약을 완료해야 보고서 작성이 가능합니다</a:t>
            </a:r>
            <a:r>
              <a:rPr lang="en-US" altLang="ko-KR" sz="1200" b="1" dirty="0" smtClean="0">
                <a:solidFill>
                  <a:srgbClr val="FF0000"/>
                </a:solidFill>
                <a:latin typeface="+mj-ea"/>
              </a:rPr>
              <a:t>. </a:t>
            </a:r>
            <a:endParaRPr lang="en-US" altLang="ko-KR" sz="1200" b="1" dirty="0">
              <a:solidFill>
                <a:srgbClr val="FF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82673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144ECE50-E01F-4D1A-A41D-95DB87B834CF}"/>
              </a:ext>
            </a:extLst>
          </p:cNvPr>
          <p:cNvGrpSpPr/>
          <p:nvPr/>
        </p:nvGrpSpPr>
        <p:grpSpPr>
          <a:xfrm>
            <a:off x="666526" y="1545510"/>
            <a:ext cx="5704236" cy="3936599"/>
            <a:chOff x="666526" y="1545510"/>
            <a:chExt cx="5704236" cy="3936599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xmlns="" id="{E676FB74-064F-49EE-A687-D560B3884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6526" y="1545510"/>
              <a:ext cx="5704236" cy="3936599"/>
            </a:xfrm>
            <a:prstGeom prst="rect">
              <a:avLst/>
            </a:prstGeom>
            <a:ln>
              <a:solidFill>
                <a:srgbClr val="A29890"/>
              </a:solidFill>
            </a:ln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E7D99223-DE04-4BEC-AEEF-967953C0241C}"/>
                </a:ext>
              </a:extLst>
            </p:cNvPr>
            <p:cNvSpPr/>
            <p:nvPr/>
          </p:nvSpPr>
          <p:spPr>
            <a:xfrm>
              <a:off x="3043825" y="2893512"/>
              <a:ext cx="1252602" cy="4133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7EE4D8EE-B57D-4D7A-8EFA-7D1CC17A4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F684F7A9-F332-49DA-A530-64EFFEC857C1}"/>
              </a:ext>
            </a:extLst>
          </p:cNvPr>
          <p:cNvSpPr txBox="1">
            <a:spLocks/>
          </p:cNvSpPr>
          <p:nvPr/>
        </p:nvSpPr>
        <p:spPr>
          <a:xfrm>
            <a:off x="796922" y="769298"/>
            <a:ext cx="5833479" cy="310842"/>
          </a:xfrm>
          <a:prstGeom prst="rect">
            <a:avLst/>
          </a:prstGeom>
          <a:noFill/>
          <a:ln>
            <a:noFill/>
          </a:ln>
        </p:spPr>
        <p:txBody>
          <a:bodyPr vert="horz" lIns="112041" tIns="56021" rIns="112041" bIns="56021" rtlCol="0" anchor="ctr">
            <a:noAutofit/>
          </a:bodyPr>
          <a:lstStyle>
            <a:lvl1pPr algn="l" defTabSz="1120414" rtl="0" eaLnBrk="1" latinLnBrk="1" hangingPunct="1">
              <a:spcBef>
                <a:spcPct val="0"/>
              </a:spcBef>
              <a:buNone/>
              <a:defRPr sz="1400" b="1" kern="120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j-cs"/>
                <a:sym typeface="Wingdings"/>
              </a:defRPr>
            </a:lvl1pPr>
          </a:lstStyle>
          <a:p>
            <a:r>
              <a:rPr lang="en-US" altLang="ko-KR" dirty="0"/>
              <a:t>9</a:t>
            </a:r>
            <a:r>
              <a:rPr lang="en-US" altLang="ko-KR" dirty="0" smtClean="0"/>
              <a:t>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 smtClean="0"/>
              <a:t> </a:t>
            </a:r>
            <a:r>
              <a:rPr lang="ko-KR" altLang="en-US" dirty="0" smtClean="0"/>
              <a:t>보고서작성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보고서관리</a:t>
            </a:r>
            <a:r>
              <a:rPr lang="en-US" altLang="ko-KR" dirty="0"/>
              <a:t>&gt;</a:t>
            </a:r>
            <a:r>
              <a:rPr lang="ko-KR" altLang="en-US" dirty="0"/>
              <a:t>현장실습 </a:t>
            </a:r>
            <a:r>
              <a:rPr lang="ko-KR" altLang="en-US" dirty="0" smtClean="0"/>
              <a:t>월간보고서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xmlns="" id="{CF0E8537-382B-4C9F-94AF-981C5A43F562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 rot="5400000">
            <a:off x="5310404" y="3316045"/>
            <a:ext cx="1018343" cy="55415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xmlns="" id="{66D404DE-5938-4697-BA24-5B58AE7992F4}"/>
              </a:ext>
            </a:extLst>
          </p:cNvPr>
          <p:cNvSpPr/>
          <p:nvPr/>
        </p:nvSpPr>
        <p:spPr>
          <a:xfrm flipH="1">
            <a:off x="725692" y="3732755"/>
            <a:ext cx="176182" cy="1741119"/>
          </a:xfrm>
          <a:prstGeom prst="roundRect">
            <a:avLst>
              <a:gd name="adj" fmla="val 244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xmlns="" id="{C824143D-FCB2-4FDD-9CD9-FD0619EAF507}"/>
              </a:ext>
            </a:extLst>
          </p:cNvPr>
          <p:cNvSpPr/>
          <p:nvPr/>
        </p:nvSpPr>
        <p:spPr>
          <a:xfrm flipH="1">
            <a:off x="988738" y="3732755"/>
            <a:ext cx="5286801" cy="1741119"/>
          </a:xfrm>
          <a:prstGeom prst="roundRect">
            <a:avLst>
              <a:gd name="adj" fmla="val 244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3EAE1AC3-1839-4915-8A42-208760AD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12" y="3725573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Indicator">
            <a:extLst>
              <a:ext uri="{FF2B5EF4-FFF2-40B4-BE49-F238E27FC236}">
                <a16:creationId xmlns:a16="http://schemas.microsoft.com/office/drawing/2014/main" xmlns="" id="{37F2F218-1251-4037-B0FE-98BB23A9D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653" y="2945840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en-US" altLang="ko-KR" sz="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9B946598-4DA7-43CC-AF58-50ED92E89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592" y="4102295"/>
            <a:ext cx="2175809" cy="2458926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17" name="모서리가 둥근 직사각형 14">
            <a:extLst>
              <a:ext uri="{FF2B5EF4-FFF2-40B4-BE49-F238E27FC236}">
                <a16:creationId xmlns:a16="http://schemas.microsoft.com/office/drawing/2014/main" xmlns="" id="{DD34E15F-9CD2-423F-8A88-D2E9E9EBA467}"/>
              </a:ext>
            </a:extLst>
          </p:cNvPr>
          <p:cNvSpPr/>
          <p:nvPr/>
        </p:nvSpPr>
        <p:spPr>
          <a:xfrm>
            <a:off x="678322" y="6692161"/>
            <a:ext cx="5699253" cy="1628008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왼쪽의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탭을 클릭하여 월간보고서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종합보고서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설문지조사 단계로 이동할 수 있습니다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    (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월간보고서는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+mj-ea"/>
                <a:ea typeface="+mj-ea"/>
              </a:rPr>
              <a:t>주차별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추가해서 작성할 수 있으며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최소 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300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자 이상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입력해야 함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tabLst>
                <a:tab pos="180975" algn="l"/>
              </a:tabLst>
              <a:defRPr/>
            </a:pP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2.  [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출석부 확인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] 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버튼을 클릭하면 실습기관에서 평가한 출석부를 확인할 수 있습니다</a:t>
            </a:r>
            <a:r>
              <a:rPr lang="en-US" altLang="ko-KR" sz="1100" b="1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780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470" y="3748614"/>
            <a:ext cx="3225403" cy="295549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26248-7614-4DCB-B39E-3810A09B3326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3" y="3748614"/>
            <a:ext cx="3177183" cy="296902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66371" y="4291948"/>
            <a:ext cx="2244982" cy="4880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9" name="직사각형 8"/>
          <p:cNvSpPr/>
          <p:nvPr/>
        </p:nvSpPr>
        <p:spPr>
          <a:xfrm>
            <a:off x="566371" y="4809976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0" name="직사각형 9"/>
          <p:cNvSpPr/>
          <p:nvPr/>
        </p:nvSpPr>
        <p:spPr>
          <a:xfrm>
            <a:off x="566370" y="5282575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1" name="직사각형 10"/>
          <p:cNvSpPr/>
          <p:nvPr/>
        </p:nvSpPr>
        <p:spPr>
          <a:xfrm>
            <a:off x="566370" y="5738844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2" name="직사각형 11"/>
          <p:cNvSpPr/>
          <p:nvPr/>
        </p:nvSpPr>
        <p:spPr>
          <a:xfrm>
            <a:off x="3796682" y="4810959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3" name="직사각형 12"/>
          <p:cNvSpPr/>
          <p:nvPr/>
        </p:nvSpPr>
        <p:spPr>
          <a:xfrm>
            <a:off x="3795932" y="5269606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4" name="직사각형 13"/>
          <p:cNvSpPr/>
          <p:nvPr/>
        </p:nvSpPr>
        <p:spPr>
          <a:xfrm>
            <a:off x="3796681" y="5728253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5" name="직사각형 14"/>
          <p:cNvSpPr/>
          <p:nvPr/>
        </p:nvSpPr>
        <p:spPr>
          <a:xfrm>
            <a:off x="3810284" y="6203052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sp>
        <p:nvSpPr>
          <p:cNvPr id="16" name="직사각형 15"/>
          <p:cNvSpPr/>
          <p:nvPr/>
        </p:nvSpPr>
        <p:spPr>
          <a:xfrm>
            <a:off x="566370" y="6203053"/>
            <a:ext cx="2244982" cy="439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38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811" y="4476630"/>
            <a:ext cx="739378" cy="244043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233" y="4907803"/>
            <a:ext cx="792956" cy="30003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233" y="5408560"/>
            <a:ext cx="717947" cy="26915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233" y="5864637"/>
            <a:ext cx="739378" cy="263682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802" y="6345627"/>
            <a:ext cx="739378" cy="263313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444" y="4963935"/>
            <a:ext cx="739378" cy="23442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1655" y="5374700"/>
            <a:ext cx="792956" cy="30003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1655" y="5881447"/>
            <a:ext cx="717947" cy="269155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8733" y="6339005"/>
            <a:ext cx="739378" cy="269935"/>
          </a:xfrm>
          <a:prstGeom prst="rect">
            <a:avLst/>
          </a:prstGeom>
        </p:spPr>
      </p:pic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141089" y="3125093"/>
            <a:ext cx="6127552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ko-KR" altLang="en-US" sz="1406" b="1" dirty="0" smtClean="0"/>
              <a:t>참고</a:t>
            </a:r>
            <a:r>
              <a:rPr lang="en-US" altLang="ko-KR" sz="1406" b="1" dirty="0" smtClean="0"/>
              <a:t>) </a:t>
            </a:r>
            <a:r>
              <a:rPr lang="ko-KR" altLang="en-US" sz="1406" b="1" dirty="0" smtClean="0"/>
              <a:t>월간보고서 </a:t>
            </a:r>
            <a:r>
              <a:rPr lang="ko-KR" altLang="en-US" sz="1406" b="1" dirty="0"/>
              <a:t>작성주차 </a:t>
            </a:r>
            <a:r>
              <a:rPr lang="en-US" altLang="ko-KR" sz="1406" b="1" dirty="0"/>
              <a:t>(1</a:t>
            </a:r>
            <a:r>
              <a:rPr lang="ko-KR" altLang="en-US" sz="1406" b="1" dirty="0"/>
              <a:t>월</a:t>
            </a:r>
            <a:r>
              <a:rPr lang="en-US" altLang="ko-KR" sz="1406" b="1" dirty="0"/>
              <a:t>/2</a:t>
            </a:r>
            <a:r>
              <a:rPr lang="ko-KR" altLang="en-US" sz="1406" b="1" dirty="0"/>
              <a:t>월</a:t>
            </a:r>
            <a:r>
              <a:rPr lang="en-US" altLang="ko-KR" sz="1406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5886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A9A0B98-5B07-404F-B407-4EE9F9324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10" y="1530747"/>
            <a:ext cx="5700202" cy="4001406"/>
          </a:xfrm>
          <a:prstGeom prst="rect">
            <a:avLst/>
          </a:prstGeom>
          <a:ln>
            <a:solidFill>
              <a:srgbClr val="A29890"/>
            </a:solidFill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6ECF3D5F-0CD9-48E7-B4F0-A8A49253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A1873B69-1453-4BA0-88A7-125F3208C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2" y="769298"/>
            <a:ext cx="5833479" cy="310842"/>
          </a:xfrm>
        </p:spPr>
        <p:txBody>
          <a:bodyPr/>
          <a:lstStyle/>
          <a:p>
            <a:r>
              <a:rPr lang="en-US" altLang="ko-KR" dirty="0" smtClean="0"/>
              <a:t>10. </a:t>
            </a:r>
            <a:r>
              <a:rPr lang="en-US" altLang="ko-KR" dirty="0" smtClean="0">
                <a:solidFill>
                  <a:srgbClr val="0000FF"/>
                </a:solidFill>
              </a:rPr>
              <a:t>[</a:t>
            </a:r>
            <a:r>
              <a:rPr lang="ko-KR" altLang="en-US" dirty="0">
                <a:solidFill>
                  <a:srgbClr val="0000FF"/>
                </a:solidFill>
              </a:rPr>
              <a:t>학생</a:t>
            </a:r>
            <a:r>
              <a:rPr lang="en-US" altLang="ko-KR" dirty="0">
                <a:solidFill>
                  <a:srgbClr val="0000FF"/>
                </a:solidFill>
              </a:rPr>
              <a:t>]</a:t>
            </a:r>
            <a:r>
              <a:rPr lang="en-US" altLang="ko-KR" dirty="0"/>
              <a:t> </a:t>
            </a:r>
            <a:r>
              <a:rPr lang="ko-KR" altLang="en-US" dirty="0" smtClean="0"/>
              <a:t>보고서작성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보고서관리</a:t>
            </a:r>
            <a:r>
              <a:rPr lang="en-US" altLang="ko-KR" dirty="0"/>
              <a:t>&gt;</a:t>
            </a:r>
            <a:r>
              <a:rPr lang="ko-KR" altLang="en-US" dirty="0" smtClean="0"/>
              <a:t>종합보고서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모서리가 둥근 직사각형 14">
            <a:extLst>
              <a:ext uri="{FF2B5EF4-FFF2-40B4-BE49-F238E27FC236}">
                <a16:creationId xmlns:a16="http://schemas.microsoft.com/office/drawing/2014/main" xmlns="" id="{0F8127DC-5995-48FD-9AC3-9B6C197946F1}"/>
              </a:ext>
            </a:extLst>
          </p:cNvPr>
          <p:cNvSpPr/>
          <p:nvPr/>
        </p:nvSpPr>
        <p:spPr>
          <a:xfrm>
            <a:off x="678322" y="5639974"/>
            <a:ext cx="5699253" cy="425447"/>
          </a:xfrm>
          <a:prstGeom prst="roundRect">
            <a:avLst>
              <a:gd name="adj" fmla="val 2445"/>
            </a:avLst>
          </a:prstGeom>
          <a:solidFill>
            <a:srgbClr val="A29890">
              <a:alpha val="16000"/>
            </a:srgbClr>
          </a:solidFill>
          <a:ln w="3175">
            <a:solidFill>
              <a:srgbClr val="C1A15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lvl="0" indent="-228600">
              <a:lnSpc>
                <a:spcPct val="150000"/>
              </a:lnSpc>
              <a:spcBef>
                <a:spcPct val="20000"/>
              </a:spcBef>
              <a:spcAft>
                <a:spcPts val="800"/>
              </a:spcAft>
              <a:buAutoNum type="arabicPeriod"/>
              <a:tabLst>
                <a:tab pos="180975" algn="l"/>
              </a:tabLst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종합보고서를 입력합니다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9" name="Indicator">
            <a:extLst>
              <a:ext uri="{FF2B5EF4-FFF2-40B4-BE49-F238E27FC236}">
                <a16:creationId xmlns:a16="http://schemas.microsoft.com/office/drawing/2014/main" xmlns="" id="{3EAE1AC3-1839-4915-8A42-208760AD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84" y="4333864"/>
            <a:ext cx="144000" cy="138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" rIns="0" bIns="7200">
            <a:spAutoFit/>
          </a:bodyPr>
          <a:lstStyle>
            <a:defPPr>
              <a:defRPr lang="ko-KR"/>
            </a:defPPr>
            <a:lvl1pPr marL="0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08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16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24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31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39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447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355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263" algn="l" defTabSz="957816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10" name="사각형: 둥근 모서리 6">
            <a:extLst>
              <a:ext uri="{FF2B5EF4-FFF2-40B4-BE49-F238E27FC236}">
                <a16:creationId xmlns:a16="http://schemas.microsoft.com/office/drawing/2014/main" xmlns="" id="{66D404DE-5938-4697-BA24-5B58AE7992F4}"/>
              </a:ext>
            </a:extLst>
          </p:cNvPr>
          <p:cNvSpPr/>
          <p:nvPr/>
        </p:nvSpPr>
        <p:spPr>
          <a:xfrm flipH="1">
            <a:off x="746984" y="4333864"/>
            <a:ext cx="216768" cy="739392"/>
          </a:xfrm>
          <a:prstGeom prst="roundRect">
            <a:avLst>
              <a:gd name="adj" fmla="val 244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412699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E8DB1-5999-4C55-9CB5-6539E3C5D691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4776" y="4173748"/>
            <a:ext cx="4629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 smtClean="0"/>
              <a:t>감사합니다</a:t>
            </a:r>
            <a:r>
              <a:rPr lang="en-US" altLang="ko-KR" sz="6000" b="1" dirty="0" smtClean="0"/>
              <a:t>.</a:t>
            </a:r>
          </a:p>
          <a:p>
            <a:endParaRPr lang="en-US" altLang="ko-KR" sz="6000" b="1" dirty="0"/>
          </a:p>
          <a:p>
            <a:endParaRPr lang="en-US" altLang="ko-KR" sz="6000" b="1" dirty="0" smtClean="0"/>
          </a:p>
          <a:p>
            <a:endParaRPr lang="en-US" altLang="ko-KR" sz="6000" b="1" dirty="0"/>
          </a:p>
        </p:txBody>
      </p:sp>
    </p:spTree>
    <p:extLst>
      <p:ext uri="{BB962C8B-B14F-4D97-AF65-F5344CB8AC3E}">
        <p14:creationId xmlns:p14="http://schemas.microsoft.com/office/powerpoint/2010/main" val="292784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40513</TotalTime>
  <Words>664</Words>
  <Application>Microsoft Office PowerPoint</Application>
  <PresentationFormat>A4 용지(210x297mm)</PresentationFormat>
  <Paragraphs>134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5" baseType="lpstr">
      <vt:lpstr>굴림</vt:lpstr>
      <vt:lpstr>나눔고딕</vt:lpstr>
      <vt:lpstr>나눔바른고딕</vt:lpstr>
      <vt:lpstr>맑은 고딕</vt:lpstr>
      <vt:lpstr>함초롬돋움</vt:lpstr>
      <vt:lpstr>Arial</vt:lpstr>
      <vt:lpstr>Tahoma</vt:lpstr>
      <vt:lpstr>Wingdings</vt:lpstr>
      <vt:lpstr>Office 테마</vt:lpstr>
      <vt:lpstr>PowerPoint 프레젠테이션</vt:lpstr>
      <vt:lpstr>PowerPoint 프레젠테이션</vt:lpstr>
      <vt:lpstr>PowerPoint 프레젠테이션</vt:lpstr>
      <vt:lpstr>1. [학생] 로그인 하기</vt:lpstr>
      <vt:lpstr>PowerPoint 프레젠테이션</vt:lpstr>
      <vt:lpstr>3. [학생] 이력서등록(신청관리&gt;이력서 등록&gt;이력서작성)</vt:lpstr>
      <vt:lpstr>4. [학생] 자기소개서등록(신청관리&gt;이력서 등록&gt;자기소개서 작성)</vt:lpstr>
      <vt:lpstr>5. [학생] 서약서 작성(신청관리&gt;이력서 등록&gt;서약서 작성)</vt:lpstr>
      <vt:lpstr>6. [학생] 기업 검색 및 지원하기 (신청관리&gt;현장실습 지원) ①  ★★★★★</vt:lpstr>
      <vt:lpstr>6. [학생] 기업 검색 및 지원하기 (신청관리&gt;현장실습 지원) ② ★★★★★</vt:lpstr>
      <vt:lpstr>PowerPoint 프레젠테이션</vt:lpstr>
      <vt:lpstr>8. [학생] 3자 협약(협약 관리&gt;동의)</vt:lpstr>
      <vt:lpstr>PowerPoint 프레젠테이션</vt:lpstr>
      <vt:lpstr>PowerPoint 프레젠테이션</vt:lpstr>
      <vt:lpstr>10. [학생] 보고서작성(보고서관리&gt;종합보고서)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USER</cp:lastModifiedBy>
  <cp:revision>1988</cp:revision>
  <cp:lastPrinted>2018-07-31T02:10:41Z</cp:lastPrinted>
  <dcterms:created xsi:type="dcterms:W3CDTF">2008-12-11T01:18:17Z</dcterms:created>
  <dcterms:modified xsi:type="dcterms:W3CDTF">2018-11-27T06:55:35Z</dcterms:modified>
</cp:coreProperties>
</file>