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37" r:id="rId12"/>
  </p:sldIdLst>
  <p:sldSz cx="9144000" cy="6858000" type="screen4x3"/>
  <p:notesSz cx="6761163" cy="9942513"/>
  <p:embeddedFontLst>
    <p:embeddedFont>
      <p:font typeface="HY헤드라인M" panose="02030600000101010101" pitchFamily="18" charset="-127"/>
      <p:regular r:id="rId15"/>
    </p:embeddedFont>
    <p:embeddedFont>
      <p:font typeface="맑은 고딕" panose="020B0503020000020004" pitchFamily="50" charset="-127"/>
      <p:regular r:id="rId16"/>
      <p:bold r:id="rId17"/>
    </p:embeddedFont>
    <p:embeddedFont>
      <p:font typeface="HY견고딕" panose="02030600000101010101" pitchFamily="18" charset="-127"/>
      <p:regular r:id="rId18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73" d="100"/>
          <a:sy n="73" d="100"/>
        </p:scale>
        <p:origin x="990" y="54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/>
          <a:srcRect t="30" b="30"/>
          <a:stretch>
            <a:fillRect/>
          </a:stretch>
        </p:blipFill>
        <p:spPr>
          <a:xfrm>
            <a:off x="7462273" y="5853025"/>
            <a:ext cx="1379765" cy="451256"/>
          </a:xfrm>
          <a:prstGeom prst="rect">
            <a:avLst/>
          </a:prstGeom>
          <a:ln w="3175">
            <a:miter lim="400000"/>
          </a:ln>
        </p:spPr>
      </p:pic>
      <p:pic>
        <p:nvPicPr>
          <p:cNvPr id="87" name="a타입 간지 점프 이미지.png" descr="a타입 간지 점프 이미지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146" y="869837"/>
            <a:ext cx="1554168" cy="1010671"/>
          </a:xfrm>
          <a:prstGeom prst="rect">
            <a:avLst/>
          </a:prstGeom>
          <a:ln w="3175">
            <a:miter lim="400000"/>
          </a:ln>
        </p:spPr>
      </p:pic>
      <p:sp>
        <p:nvSpPr>
          <p:cNvPr id="10" name="동/국/비/전"/>
          <p:cNvSpPr txBox="1"/>
          <p:nvPr/>
        </p:nvSpPr>
        <p:spPr>
          <a:xfrm>
            <a:off x="2163236" y="4341111"/>
            <a:ext cx="4896543" cy="149274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057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2022. 04. </a:t>
            </a:r>
            <a:endParaRPr lang="en-US" altLang="ko-KR" sz="2057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2057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57" b="1" spc="-129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산학협력단</a:t>
            </a:r>
            <a:r>
              <a:rPr lang="ko-KR" altLang="en-US" sz="2057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현장실습지원센터</a:t>
            </a:r>
            <a:endParaRPr sz="3086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467544" y="1639249"/>
            <a:ext cx="6778705" cy="1816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kern="0" spc="-150" dirty="0" smtClean="0">
                <a:ln w="3175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2022</a:t>
            </a:r>
            <a:r>
              <a:rPr kumimoji="0" lang="ko-KR" altLang="en-US" sz="2600" kern="0" spc="-150" dirty="0" smtClean="0">
                <a:ln w="3175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학년도 여름계절학기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</a:b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  </a:t>
            </a:r>
            <a:r>
              <a:rPr kumimoji="0" lang="ko-KR" altLang="en-US" sz="3000" kern="0" spc="-150" dirty="0">
                <a:ln w="3175">
                  <a:noFill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「국내현장실습 교과목 」운영계획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kumimoji="0" lang="ko-KR" altLang="en-US" sz="3000" kern="0" spc="-150" dirty="0">
                <a:ln w="3175">
                  <a:noFill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안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endParaRPr kumimoji="0" lang="ko-KR" altLang="en-US" sz="3000" kern="0" spc="-150" dirty="0">
              <a:ln w="3175">
                <a:noFill/>
              </a:ln>
              <a:solidFill>
                <a:srgbClr val="C00000"/>
              </a:solidFill>
              <a:effectLst>
                <a:outerShdw blurRad="50800" dist="38100" dir="2700000" algn="tl" rotWithShape="0">
                  <a:srgbClr val="000000">
                    <a:alpha val="24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4033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/>
              <a:t>1. </a:t>
            </a:r>
            <a:r>
              <a:rPr kumimoji="0" lang="ko-KR" altLang="en-US" sz="2500" b="1"/>
              <a:t>교과목 개요</a:t>
            </a:r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0200" y="1092671"/>
            <a:ext cx="13366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3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6021288"/>
            <a:ext cx="7775575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300" dirty="0">
                <a:latin typeface="+mn-ea"/>
                <a:ea typeface="+mn-ea"/>
              </a:rPr>
              <a:t>※ </a:t>
            </a:r>
            <a:r>
              <a:rPr lang="ko-KR" altLang="en-US" sz="1300" dirty="0">
                <a:latin typeface="+mn-ea"/>
                <a:ea typeface="+mn-ea"/>
              </a:rPr>
              <a:t>개별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외부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r>
              <a:rPr lang="ko-KR" altLang="en-US" sz="1300" dirty="0" err="1">
                <a:latin typeface="+mn-ea"/>
                <a:ea typeface="+mn-ea"/>
              </a:rPr>
              <a:t>인턴십</a:t>
            </a:r>
            <a:r>
              <a:rPr lang="ko-KR" altLang="en-US" sz="13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03238" y="3790295"/>
            <a:ext cx="8640762" cy="23750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3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3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300" kern="0" dirty="0">
                <a:ea typeface="맑은 고딕" panose="020B0503020000020004" pitchFamily="50" charset="-127"/>
              </a:rPr>
              <a:t> </a:t>
            </a:r>
            <a:endParaRPr lang="en-US" altLang="ko-KR" sz="1300" kern="0" dirty="0">
              <a:latin typeface="맑은 고딕" panose="020B0503020000020004" pitchFamily="50" charset="-127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우리대학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이상 이수한 재학생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단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,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학기연계는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이상 이수한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3~4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학년 재학생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    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en-US" altLang="ko-KR" sz="1300" kern="0" dirty="0" smtClean="0">
                <a:latin typeface="+mn-ea"/>
                <a:ea typeface="+mn-ea"/>
              </a:rPr>
              <a:t>2022</a:t>
            </a:r>
            <a:r>
              <a:rPr lang="ko-KR" altLang="en-US" sz="1300" kern="0" dirty="0" smtClean="0">
                <a:latin typeface="+mn-ea"/>
                <a:ea typeface="+mn-ea"/>
              </a:rPr>
              <a:t>년 </a:t>
            </a:r>
            <a:r>
              <a:rPr lang="en-US" altLang="ko-KR" sz="1300" kern="0" dirty="0" smtClean="0">
                <a:latin typeface="+mn-ea"/>
                <a:ea typeface="+mn-ea"/>
              </a:rPr>
              <a:t>1</a:t>
            </a:r>
            <a:r>
              <a:rPr lang="ko-KR" altLang="en-US" sz="1300" kern="0" dirty="0" smtClean="0">
                <a:latin typeface="+mn-ea"/>
                <a:ea typeface="+mn-ea"/>
              </a:rPr>
              <a:t>학기 기준</a:t>
            </a:r>
            <a:r>
              <a:rPr lang="en-US" altLang="ko-KR" sz="1300" kern="0" dirty="0" smtClean="0">
                <a:latin typeface="+mn-ea"/>
                <a:ea typeface="+mn-ea"/>
              </a:rPr>
              <a:t>, </a:t>
            </a:r>
            <a:r>
              <a:rPr lang="ko-KR" altLang="en-US" sz="1300" kern="0" dirty="0" smtClean="0">
                <a:latin typeface="+mn-ea"/>
                <a:ea typeface="+mn-ea"/>
              </a:rPr>
              <a:t>재학생</a:t>
            </a:r>
            <a:r>
              <a:rPr lang="en-US" altLang="ko-KR" sz="1300" kern="0" dirty="0" smtClean="0">
                <a:latin typeface="+mn-ea"/>
                <a:ea typeface="+mn-ea"/>
              </a:rPr>
              <a:t>/</a:t>
            </a:r>
            <a:r>
              <a:rPr lang="ko-KR" altLang="en-US" sz="1300" kern="0" dirty="0" smtClean="0">
                <a:latin typeface="+mn-ea"/>
                <a:ea typeface="+mn-ea"/>
              </a:rPr>
              <a:t>휴학생 가능 </a:t>
            </a:r>
            <a:r>
              <a:rPr lang="en-US" altLang="ko-KR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단</a:t>
            </a:r>
            <a:r>
              <a:rPr lang="en-US" altLang="ko-KR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, </a:t>
            </a:r>
            <a:r>
              <a:rPr lang="ko-KR" altLang="en-US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휴학생은 </a:t>
            </a:r>
            <a:r>
              <a:rPr lang="ko-KR" altLang="en-US" sz="1300" b="1" kern="0" dirty="0" err="1">
                <a:solidFill>
                  <a:srgbClr val="0000FF"/>
                </a:solidFill>
                <a:ea typeface="맑은 고딕" panose="020B0503020000020004" pitchFamily="50" charset="-127"/>
              </a:rPr>
              <a:t>대학지원금</a:t>
            </a:r>
            <a:r>
              <a:rPr lang="ko-KR" altLang="en-US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 지급 불가</a:t>
            </a:r>
            <a:r>
              <a:rPr lang="en-US" altLang="ko-KR" sz="1300" b="1" kern="0" dirty="0">
                <a:solidFill>
                  <a:srgbClr val="0000FF"/>
                </a:solidFill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▶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졸업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수료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)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예정자는 마지막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계절학기에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수강 불가 </a:t>
            </a:r>
            <a:r>
              <a:rPr lang="en-US" altLang="ko-KR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(2022</a:t>
            </a:r>
            <a:r>
              <a:rPr lang="ko-KR" altLang="en-US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8</a:t>
            </a:r>
            <a:r>
              <a:rPr lang="ko-KR" altLang="en-US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월 졸업</a:t>
            </a:r>
            <a:r>
              <a:rPr lang="en-US" altLang="ko-KR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수료</a:t>
            </a:r>
            <a:r>
              <a:rPr lang="en-US" altLang="ko-KR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예정자 참여 불가</a:t>
            </a:r>
            <a:r>
              <a:rPr lang="en-US" altLang="ko-KR" sz="13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1300" b="1" kern="0" dirty="0">
              <a:solidFill>
                <a:srgbClr val="FF0000"/>
              </a:solidFill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300" kern="0" dirty="0">
                <a:ea typeface="맑은 고딕" panose="020B0503020000020004" pitchFamily="50" charset="-127"/>
              </a:rPr>
              <a:t>▶ 정규학위과정 외 외국인 유학생 및 교환학생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3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여름계절학기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가능</a:t>
            </a:r>
            <a:endParaRPr lang="en-US" altLang="ko-KR" sz="13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3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3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300" b="1" kern="0" dirty="0" smtClean="0">
                <a:latin typeface="+mj-ea"/>
                <a:ea typeface="+mj-ea"/>
              </a:rPr>
              <a:t>~ 2022</a:t>
            </a:r>
            <a:r>
              <a:rPr lang="ko-KR" altLang="en-US" sz="1300" b="1" kern="0" dirty="0" smtClean="0">
                <a:latin typeface="+mj-ea"/>
                <a:ea typeface="+mj-ea"/>
              </a:rPr>
              <a:t>년 </a:t>
            </a:r>
            <a:r>
              <a:rPr lang="en-US" altLang="ko-KR" sz="1300" b="1" kern="0" dirty="0">
                <a:latin typeface="+mj-ea"/>
                <a:ea typeface="+mj-ea"/>
              </a:rPr>
              <a:t>6</a:t>
            </a:r>
            <a:r>
              <a:rPr lang="ko-KR" altLang="en-US" sz="1300" b="1" kern="0" dirty="0" smtClean="0">
                <a:latin typeface="+mj-ea"/>
                <a:ea typeface="+mj-ea"/>
              </a:rPr>
              <a:t>월 </a:t>
            </a:r>
            <a:r>
              <a:rPr lang="en-US" altLang="ko-KR" sz="1300" b="1" kern="0" dirty="0" smtClean="0">
                <a:latin typeface="+mj-ea"/>
                <a:ea typeface="+mj-ea"/>
              </a:rPr>
              <a:t>10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3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1975" y="3142709"/>
            <a:ext cx="76327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defRPr/>
            </a:pPr>
            <a:r>
              <a:rPr lang="en-US" altLang="ko-KR" sz="1200" dirty="0">
                <a:latin typeface="+mn-ea"/>
                <a:ea typeface="+mn-ea"/>
              </a:rPr>
              <a:t>※ </a:t>
            </a:r>
            <a:r>
              <a:rPr lang="ko-KR" altLang="en-US" sz="1200" dirty="0">
                <a:latin typeface="+mn-ea"/>
                <a:ea typeface="+mn-ea"/>
              </a:rPr>
              <a:t>출석일 </a:t>
            </a:r>
            <a:r>
              <a:rPr lang="en-US" altLang="ko-KR" sz="1200" dirty="0">
                <a:latin typeface="+mn-ea"/>
                <a:ea typeface="+mn-ea"/>
              </a:rPr>
              <a:t>40</a:t>
            </a:r>
            <a:r>
              <a:rPr lang="ko-KR" altLang="en-US" sz="1200" dirty="0">
                <a:latin typeface="+mn-ea"/>
                <a:ea typeface="+mn-ea"/>
              </a:rPr>
              <a:t>일 이상</a:t>
            </a:r>
            <a:r>
              <a:rPr lang="en-US" altLang="ko-KR" sz="1200" dirty="0">
                <a:latin typeface="+mn-ea"/>
                <a:ea typeface="+mn-ea"/>
              </a:rPr>
              <a:t>(8</a:t>
            </a:r>
            <a:r>
              <a:rPr lang="ko-KR" altLang="en-US" sz="1200" dirty="0">
                <a:latin typeface="+mn-ea"/>
                <a:ea typeface="+mn-ea"/>
              </a:rPr>
              <a:t>주 이상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>
                <a:latin typeface="+mn-ea"/>
                <a:ea typeface="+mn-ea"/>
              </a:rPr>
              <a:t> 실습 시 현장실습</a:t>
            </a:r>
            <a:r>
              <a:rPr lang="en-US" altLang="ko-KR" sz="1200" dirty="0">
                <a:latin typeface="+mn-ea"/>
                <a:ea typeface="+mn-ea"/>
              </a:rPr>
              <a:t>1·2</a:t>
            </a:r>
            <a:r>
              <a:rPr lang="ko-KR" altLang="en-US" sz="1200" dirty="0">
                <a:latin typeface="+mn-ea"/>
                <a:ea typeface="+mn-ea"/>
              </a:rPr>
              <a:t>를 이수하며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동일 이수구분으로 신청하여야 함</a:t>
            </a:r>
          </a:p>
          <a:p>
            <a:pPr latinLnBrk="1">
              <a:defRPr/>
            </a:pPr>
            <a:r>
              <a:rPr lang="ko-KR" altLang="en-US" sz="1200" dirty="0">
                <a:latin typeface="+mn-ea"/>
                <a:ea typeface="+mn-ea"/>
              </a:rPr>
              <a:t>예시</a:t>
            </a:r>
            <a:r>
              <a:rPr lang="en-US" altLang="ko-KR" sz="1200" dirty="0">
                <a:latin typeface="+mn-ea"/>
                <a:ea typeface="+mn-ea"/>
              </a:rPr>
              <a:t>) </a:t>
            </a:r>
            <a:r>
              <a:rPr lang="ko-KR" altLang="en-US" sz="1200" dirty="0" err="1">
                <a:latin typeface="+mn-ea"/>
                <a:ea typeface="+mn-ea"/>
              </a:rPr>
              <a:t>주전공전문</a:t>
            </a:r>
            <a:r>
              <a:rPr lang="en-US" altLang="ko-KR" sz="1200" dirty="0">
                <a:latin typeface="+mn-ea"/>
                <a:ea typeface="+mn-ea"/>
              </a:rPr>
              <a:t>3+</a:t>
            </a:r>
            <a:r>
              <a:rPr lang="ko-KR" altLang="en-US" sz="1200" dirty="0" err="1">
                <a:latin typeface="+mn-ea"/>
                <a:ea typeface="+mn-ea"/>
              </a:rPr>
              <a:t>주전공전문</a:t>
            </a:r>
            <a:r>
              <a:rPr lang="en-US" altLang="ko-KR" sz="1200" dirty="0">
                <a:latin typeface="+mn-ea"/>
                <a:ea typeface="+mn-ea"/>
              </a:rPr>
              <a:t>3 </a:t>
            </a:r>
            <a:r>
              <a:rPr lang="ko-KR" altLang="en-US" sz="1200" dirty="0">
                <a:latin typeface="+mn-ea"/>
                <a:ea typeface="+mn-ea"/>
              </a:rPr>
              <a:t>또는 복수전공전문</a:t>
            </a:r>
            <a:r>
              <a:rPr lang="en-US" altLang="ko-KR" sz="1200" dirty="0">
                <a:latin typeface="+mn-ea"/>
                <a:ea typeface="+mn-ea"/>
              </a:rPr>
              <a:t>3+</a:t>
            </a:r>
            <a:r>
              <a:rPr lang="ko-KR" altLang="en-US" sz="1200" dirty="0">
                <a:latin typeface="+mn-ea"/>
                <a:ea typeface="+mn-ea"/>
              </a:rPr>
              <a:t>복수전공전문</a:t>
            </a:r>
            <a:r>
              <a:rPr lang="en-US" altLang="ko-KR" sz="1200" dirty="0">
                <a:latin typeface="+mn-ea"/>
                <a:ea typeface="+mn-ea"/>
              </a:rPr>
              <a:t>3 </a:t>
            </a:r>
            <a:r>
              <a:rPr lang="ko-KR" altLang="en-US" sz="1200" dirty="0">
                <a:latin typeface="+mn-ea"/>
                <a:ea typeface="+mn-ea"/>
              </a:rPr>
              <a:t>또는 자유선택</a:t>
            </a:r>
            <a:r>
              <a:rPr lang="en-US" altLang="ko-KR" sz="1200" dirty="0">
                <a:latin typeface="+mn-ea"/>
                <a:ea typeface="+mn-ea"/>
              </a:rPr>
              <a:t>3+</a:t>
            </a:r>
            <a:r>
              <a:rPr lang="ko-KR" altLang="en-US" sz="1200" dirty="0">
                <a:latin typeface="+mn-ea"/>
                <a:ea typeface="+mn-ea"/>
              </a:rPr>
              <a:t>자유선택</a:t>
            </a:r>
            <a:r>
              <a:rPr lang="en-US" altLang="ko-KR" sz="1200" dirty="0">
                <a:latin typeface="+mn-ea"/>
                <a:ea typeface="+mn-ea"/>
              </a:rPr>
              <a:t>3 </a:t>
            </a:r>
            <a:r>
              <a:rPr lang="ko-KR" altLang="en-US" sz="1200" dirty="0">
                <a:latin typeface="+mn-ea"/>
                <a:ea typeface="+mn-ea"/>
              </a:rPr>
              <a:t>중 선택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</a:p>
          <a:p>
            <a:pPr latinLnBrk="1">
              <a:defRPr/>
            </a:pPr>
            <a:r>
              <a:rPr lang="en-US" altLang="ko-KR" sz="1200" dirty="0">
                <a:latin typeface="+mn-ea"/>
                <a:ea typeface="+mn-ea"/>
              </a:rPr>
              <a:t>        </a:t>
            </a:r>
            <a:r>
              <a:rPr lang="ko-KR" altLang="en-US" sz="1200" dirty="0" err="1">
                <a:latin typeface="+mn-ea"/>
                <a:ea typeface="+mn-ea"/>
              </a:rPr>
              <a:t>주전공전문</a:t>
            </a:r>
            <a:r>
              <a:rPr lang="en-US" altLang="ko-KR" sz="1200" dirty="0">
                <a:latin typeface="+mn-ea"/>
                <a:ea typeface="+mn-ea"/>
              </a:rPr>
              <a:t>3+</a:t>
            </a:r>
            <a:r>
              <a:rPr lang="ko-KR" altLang="en-US" sz="1200" dirty="0">
                <a:latin typeface="+mn-ea"/>
                <a:ea typeface="+mn-ea"/>
              </a:rPr>
              <a:t>복수전공전문</a:t>
            </a:r>
            <a:r>
              <a:rPr lang="en-US" altLang="ko-KR" sz="1200" dirty="0">
                <a:latin typeface="+mn-ea"/>
                <a:ea typeface="+mn-ea"/>
              </a:rPr>
              <a:t>3 </a:t>
            </a:r>
            <a:r>
              <a:rPr lang="ko-KR" altLang="en-US" sz="1200" dirty="0">
                <a:latin typeface="+mn-ea"/>
                <a:ea typeface="+mn-ea"/>
              </a:rPr>
              <a:t>등 </a:t>
            </a:r>
            <a:r>
              <a:rPr lang="ko-KR" altLang="en-US" sz="1200" dirty="0" err="1">
                <a:latin typeface="+mn-ea"/>
                <a:ea typeface="+mn-ea"/>
              </a:rPr>
              <a:t>이수구분</a:t>
            </a:r>
            <a:r>
              <a:rPr lang="ko-KR" altLang="en-US" sz="1200" dirty="0">
                <a:latin typeface="+mn-ea"/>
                <a:ea typeface="+mn-ea"/>
              </a:rPr>
              <a:t> 혼합 </a:t>
            </a:r>
            <a:r>
              <a:rPr lang="ko-KR" altLang="en-US" sz="1200" dirty="0" smtClean="0">
                <a:latin typeface="+mn-ea"/>
                <a:ea typeface="+mn-ea"/>
              </a:rPr>
              <a:t>불가</a:t>
            </a:r>
            <a:endParaRPr lang="ko-KR" altLang="en-US" sz="1200" dirty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775021"/>
              </p:ext>
            </p:extLst>
          </p:nvPr>
        </p:nvGraphicFramePr>
        <p:xfrm>
          <a:off x="530264" y="1487428"/>
          <a:ext cx="8434224" cy="1653540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교과목명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학점인정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현장실습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Co-op)1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출석일 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(4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 /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자유선택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 현장실습학기제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3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현장실습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Co-op)2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출석일 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(4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 /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자유선택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 현장실습학기제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3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현장실습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출석일 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(4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 /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자유선택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자율 현장실습학기제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3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현장실습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출석일 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(4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) /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맑은 고딕" panose="020B0503020000020004" pitchFamily="50" charset="-127"/>
                        </a:rPr>
                        <a:t>자유선택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자율 </a:t>
                      </a:r>
                      <a:r>
                        <a:rPr lang="ko-KR" altLang="en-US" sz="1000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현장실습학기제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53848" marR="53848" marT="53848" marB="5384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4033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/>
              <a:t>1. </a:t>
            </a:r>
            <a:r>
              <a:rPr kumimoji="0" lang="ko-KR" altLang="en-US" sz="2500" b="1"/>
              <a:t>교과목 개요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1934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j-ea"/>
                <a:ea typeface="+mj-ea"/>
              </a:rPr>
              <a:t>■ </a:t>
            </a:r>
            <a:r>
              <a:rPr lang="en-US" altLang="ko-KR" sz="1300" b="1" kern="0" dirty="0">
                <a:latin typeface="+mj-ea"/>
                <a:ea typeface="+mj-ea"/>
              </a:rPr>
              <a:t> </a:t>
            </a:r>
            <a:r>
              <a:rPr lang="ko-KR" altLang="en-US" sz="1300" b="1" kern="0" dirty="0">
                <a:latin typeface="+mj-ea"/>
                <a:ea typeface="+mj-ea"/>
              </a:rPr>
              <a:t>수강신청 </a:t>
            </a:r>
            <a:r>
              <a:rPr lang="en-US" altLang="ko-KR" sz="1300" b="1" kern="0" dirty="0">
                <a:latin typeface="+mj-ea"/>
                <a:ea typeface="+mj-ea"/>
              </a:rPr>
              <a:t>: </a:t>
            </a:r>
            <a:r>
              <a:rPr lang="ko-KR" altLang="en-US" sz="1300" b="1" kern="0" dirty="0">
                <a:latin typeface="+mj-ea"/>
                <a:ea typeface="+mj-ea"/>
              </a:rPr>
              <a:t>기업 </a:t>
            </a:r>
            <a:r>
              <a:rPr lang="ko-KR" altLang="en-US" sz="1300" b="1" kern="0" dirty="0" err="1">
                <a:latin typeface="+mj-ea"/>
                <a:ea typeface="+mj-ea"/>
              </a:rPr>
              <a:t>매칭이</a:t>
            </a:r>
            <a:r>
              <a:rPr lang="ko-KR" altLang="en-US" sz="1300" b="1" kern="0" dirty="0">
                <a:latin typeface="+mj-ea"/>
                <a:ea typeface="+mj-ea"/>
              </a:rPr>
              <a:t> 완료된 학생에 한하여 </a:t>
            </a:r>
            <a:r>
              <a:rPr lang="ko-KR" altLang="en-US" sz="1300" b="1" kern="0" dirty="0" smtClean="0">
                <a:latin typeface="+mj-ea"/>
                <a:ea typeface="+mj-ea"/>
              </a:rPr>
              <a:t>현장실습지원센터에서 </a:t>
            </a:r>
            <a:r>
              <a:rPr lang="ko-KR" altLang="en-US" sz="1300" b="1" kern="0" dirty="0">
                <a:latin typeface="+mj-ea"/>
                <a:ea typeface="+mj-ea"/>
              </a:rPr>
              <a:t>일괄 신청 예정</a:t>
            </a:r>
            <a:r>
              <a:rPr lang="en-US" altLang="ko-KR" sz="1300" b="1" kern="0" dirty="0">
                <a:latin typeface="+mj-ea"/>
                <a:ea typeface="+mj-ea"/>
              </a:rPr>
              <a:t>(</a:t>
            </a:r>
            <a:r>
              <a:rPr lang="en-US" altLang="ko-KR" sz="1300" b="1" kern="0" dirty="0" smtClean="0">
                <a:latin typeface="+mj-ea"/>
                <a:ea typeface="+mj-ea"/>
              </a:rPr>
              <a:t>2022.7.1 </a:t>
            </a:r>
            <a:r>
              <a:rPr lang="ko-KR" altLang="en-US" sz="1300" b="1" kern="0" dirty="0">
                <a:latin typeface="+mj-ea"/>
                <a:ea typeface="+mj-ea"/>
              </a:rPr>
              <a:t>예정</a:t>
            </a:r>
            <a:r>
              <a:rPr lang="en-US" altLang="ko-KR" sz="1300" b="1" kern="0" dirty="0">
                <a:latin typeface="+mj-ea"/>
                <a:ea typeface="+mj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>
              <a:latin typeface="+mj-ea"/>
              <a:ea typeface="+mj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j-ea"/>
                <a:ea typeface="+mj-ea"/>
              </a:rPr>
              <a:t>■  </a:t>
            </a:r>
            <a:r>
              <a:rPr lang="ko-KR" altLang="en-US" sz="1300" b="1" kern="0" dirty="0">
                <a:latin typeface="+mj-ea"/>
                <a:ea typeface="+mj-ea"/>
              </a:rPr>
              <a:t>수강정정 및 취소 </a:t>
            </a:r>
            <a:r>
              <a:rPr lang="en-US" altLang="ko-KR" sz="1300" b="1" kern="0" dirty="0">
                <a:latin typeface="+mj-ea"/>
                <a:ea typeface="+mj-ea"/>
              </a:rPr>
              <a:t>: </a:t>
            </a:r>
            <a:r>
              <a:rPr lang="ko-KR" altLang="en-US" sz="1300" b="1" u="sng" kern="0" dirty="0" smtClean="0">
                <a:latin typeface="+mj-ea"/>
                <a:ea typeface="+mj-ea"/>
              </a:rPr>
              <a:t>선발완료 후</a:t>
            </a:r>
            <a:r>
              <a:rPr lang="en-US" altLang="ko-KR" sz="1300" b="1" kern="0" dirty="0" smtClean="0">
                <a:latin typeface="+mj-ea"/>
                <a:ea typeface="+mj-ea"/>
              </a:rPr>
              <a:t>, </a:t>
            </a:r>
            <a:r>
              <a:rPr lang="ko-KR" altLang="en-US" sz="1300" b="1" kern="0" dirty="0" smtClean="0">
                <a:latin typeface="+mj-ea"/>
                <a:ea typeface="+mj-ea"/>
              </a:rPr>
              <a:t>수강정정 </a:t>
            </a:r>
            <a:r>
              <a:rPr lang="ko-KR" altLang="en-US" sz="1300" b="1" kern="0" dirty="0">
                <a:latin typeface="+mj-ea"/>
                <a:ea typeface="+mj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j-ea"/>
                <a:ea typeface="+mj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endParaRPr lang="ko-KR" altLang="en-US" sz="1300" kern="0" dirty="0">
              <a:solidFill>
                <a:srgbClr val="0000FF"/>
              </a:solidFill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j-ea"/>
                <a:ea typeface="+mj-ea"/>
              </a:rPr>
              <a:t>■ </a:t>
            </a:r>
            <a:r>
              <a:rPr lang="en-US" altLang="ko-KR" sz="1300" b="1" kern="0" dirty="0" smtClean="0">
                <a:latin typeface="+mj-ea"/>
                <a:ea typeface="+mj-ea"/>
              </a:rPr>
              <a:t> </a:t>
            </a:r>
            <a:r>
              <a:rPr lang="ko-KR" altLang="en-US" sz="1300" b="1" kern="0" dirty="0" err="1" smtClean="0">
                <a:latin typeface="+mj-ea"/>
                <a:ea typeface="+mj-ea"/>
              </a:rPr>
              <a:t>일반교과목</a:t>
            </a:r>
            <a:r>
              <a:rPr lang="en-US" altLang="ko-KR" sz="1300" b="1" kern="0" dirty="0" smtClean="0">
                <a:latin typeface="+mj-ea"/>
                <a:ea typeface="+mj-ea"/>
              </a:rPr>
              <a:t>(</a:t>
            </a:r>
            <a:r>
              <a:rPr lang="ko-KR" altLang="en-US" sz="1300" b="1" kern="0" dirty="0" smtClean="0">
                <a:latin typeface="+mj-ea"/>
                <a:ea typeface="+mj-ea"/>
              </a:rPr>
              <a:t>계절학기</a:t>
            </a:r>
            <a:r>
              <a:rPr lang="en-US" altLang="ko-KR" sz="1300" b="1" kern="0" dirty="0" smtClean="0">
                <a:latin typeface="+mj-ea"/>
                <a:ea typeface="+mj-ea"/>
              </a:rPr>
              <a:t>)</a:t>
            </a:r>
            <a:r>
              <a:rPr lang="ko-KR" altLang="en-US" sz="1300" b="1" kern="0" dirty="0" smtClean="0">
                <a:latin typeface="+mj-ea"/>
                <a:ea typeface="+mj-ea"/>
              </a:rPr>
              <a:t> 동시 수강</a:t>
            </a:r>
            <a:endParaRPr lang="en-US" altLang="ko-KR" sz="1300" b="1" kern="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kern="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kern="0" dirty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kern="0" dirty="0" smtClean="0">
              <a:latin typeface="+mj-ea"/>
              <a:ea typeface="+mj-ea"/>
            </a:endParaRPr>
          </a:p>
          <a:p>
            <a:pPr>
              <a:defRPr/>
            </a:pPr>
            <a:endParaRPr lang="en-US" altLang="ko-KR" sz="1300" kern="0" dirty="0">
              <a:latin typeface="+mj-ea"/>
              <a:ea typeface="+mj-ea"/>
            </a:endParaRPr>
          </a:p>
          <a:p>
            <a:pPr>
              <a:defRPr/>
            </a:pPr>
            <a:endParaRPr lang="en-US" altLang="ko-KR" sz="1300" b="1" kern="0" dirty="0" smtClean="0">
              <a:latin typeface="+mj-ea"/>
              <a:ea typeface="+mj-ea"/>
            </a:endParaRPr>
          </a:p>
          <a:p>
            <a:pPr>
              <a:defRPr/>
            </a:pPr>
            <a:endParaRPr lang="en-US" altLang="ko-KR" sz="1300" b="1" kern="0" dirty="0" smtClean="0">
              <a:latin typeface="+mj-ea"/>
              <a:ea typeface="+mj-ea"/>
            </a:endParaRPr>
          </a:p>
          <a:p>
            <a:pPr>
              <a:defRPr/>
            </a:pPr>
            <a:endParaRPr lang="en-US" altLang="ko-KR" sz="1300" b="1" kern="0" dirty="0"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j-ea"/>
                <a:ea typeface="+mj-ea"/>
              </a:rPr>
              <a:t>■ </a:t>
            </a:r>
            <a:r>
              <a:rPr lang="ko-KR" altLang="en-US" sz="1300" b="1" kern="0" dirty="0">
                <a:latin typeface="+mj-ea"/>
                <a:ea typeface="+mj-ea"/>
              </a:rPr>
              <a:t>성적 평가</a:t>
            </a:r>
            <a:endParaRPr lang="en-US" altLang="ko-KR" sz="1300" b="1" kern="0" dirty="0">
              <a:latin typeface="+mj-ea"/>
              <a:ea typeface="+mj-ea"/>
            </a:endParaRPr>
          </a:p>
          <a:p>
            <a:pPr>
              <a:defRPr/>
            </a:pPr>
            <a:r>
              <a:rPr lang="en-US" altLang="ko-KR" sz="1300" kern="0" dirty="0">
                <a:latin typeface="+mj-ea"/>
                <a:ea typeface="+mj-ea"/>
              </a:rPr>
              <a:t> </a:t>
            </a:r>
            <a:r>
              <a:rPr lang="en-US" altLang="ko-KR" sz="1300" b="1" kern="0" dirty="0">
                <a:latin typeface="+mj-ea"/>
                <a:ea typeface="+mj-ea"/>
              </a:rPr>
              <a:t>    </a:t>
            </a:r>
            <a:r>
              <a:rPr lang="en-US" altLang="ko-KR" sz="1300" kern="0" dirty="0">
                <a:latin typeface="+mj-ea"/>
                <a:ea typeface="+mj-ea"/>
              </a:rPr>
              <a:t>- </a:t>
            </a:r>
            <a:r>
              <a:rPr lang="ko-KR" altLang="en-US" sz="1300" kern="0" dirty="0">
                <a:latin typeface="+mj-ea"/>
                <a:ea typeface="+mj-ea"/>
              </a:rPr>
              <a:t>학부</a:t>
            </a:r>
            <a:r>
              <a:rPr lang="en-US" altLang="ko-KR" sz="1300" kern="0" dirty="0">
                <a:latin typeface="+mj-ea"/>
                <a:ea typeface="+mj-ea"/>
              </a:rPr>
              <a:t>(</a:t>
            </a:r>
            <a:r>
              <a:rPr lang="ko-KR" altLang="en-US" sz="1300" kern="0" dirty="0">
                <a:latin typeface="+mj-ea"/>
                <a:ea typeface="+mj-ea"/>
              </a:rPr>
              <a:t>과</a:t>
            </a:r>
            <a:r>
              <a:rPr lang="en-US" altLang="ko-KR" sz="1300" kern="0" dirty="0">
                <a:latin typeface="+mj-ea"/>
                <a:ea typeface="+mj-ea"/>
              </a:rPr>
              <a:t>)</a:t>
            </a:r>
            <a:r>
              <a:rPr lang="ko-KR" altLang="en-US" sz="1300" kern="0" dirty="0">
                <a:latin typeface="+mj-ea"/>
                <a:ea typeface="+mj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j-ea"/>
                <a:ea typeface="+mj-ea"/>
              </a:rPr>
              <a:t>60</a:t>
            </a:r>
            <a:r>
              <a:rPr lang="ko-KR" altLang="en-US" sz="1300" b="1" kern="0" dirty="0">
                <a:latin typeface="+mj-ea"/>
                <a:ea typeface="+mj-ea"/>
              </a:rPr>
              <a:t>점 이상일 경우에는 </a:t>
            </a:r>
            <a:r>
              <a:rPr lang="en-US" altLang="ko-KR" sz="1300" b="1" kern="0" dirty="0">
                <a:latin typeface="+mj-ea"/>
                <a:ea typeface="+mj-ea"/>
              </a:rPr>
              <a:t>P(pass), </a:t>
            </a:r>
          </a:p>
          <a:p>
            <a:pPr>
              <a:defRPr/>
            </a:pPr>
            <a:r>
              <a:rPr lang="en-US" altLang="ko-KR" sz="1300" b="1" kern="0" dirty="0">
                <a:latin typeface="+mj-ea"/>
                <a:ea typeface="+mj-ea"/>
              </a:rPr>
              <a:t>        60</a:t>
            </a:r>
            <a:r>
              <a:rPr lang="ko-KR" altLang="en-US" sz="1300" b="1" kern="0" dirty="0">
                <a:latin typeface="+mj-ea"/>
                <a:ea typeface="+mj-ea"/>
              </a:rPr>
              <a:t>점 미만일 경우에는 </a:t>
            </a:r>
            <a:r>
              <a:rPr lang="en-US" altLang="ko-KR" sz="1300" b="1" kern="0" dirty="0">
                <a:latin typeface="+mj-ea"/>
                <a:ea typeface="+mj-ea"/>
              </a:rPr>
              <a:t>F(fail) </a:t>
            </a:r>
            <a:r>
              <a:rPr lang="ko-KR" altLang="en-US" sz="1300" b="1" kern="0" dirty="0" smtClean="0">
                <a:latin typeface="+mj-ea"/>
                <a:ea typeface="+mj-ea"/>
              </a:rPr>
              <a:t>부여</a:t>
            </a:r>
            <a:endParaRPr lang="en-US" altLang="ko-KR" sz="1300" b="1" kern="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668165"/>
              </p:ext>
            </p:extLst>
          </p:nvPr>
        </p:nvGraphicFramePr>
        <p:xfrm>
          <a:off x="643731" y="5409540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568904"/>
              </p:ext>
            </p:extLst>
          </p:nvPr>
        </p:nvGraphicFramePr>
        <p:xfrm>
          <a:off x="657196" y="2708920"/>
          <a:ext cx="7659219" cy="17843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8460">
                  <a:extLst>
                    <a:ext uri="{9D8B030D-6E8A-4147-A177-3AD203B41FA5}">
                      <a16:colId xmlns:a16="http://schemas.microsoft.com/office/drawing/2014/main" val="673967753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3398720666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67968018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재학생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휴학생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302511"/>
                  </a:ext>
                </a:extLst>
              </a:tr>
              <a:tr h="662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동시수강가능여부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현장실습기간과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수강기간이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중복되지 않을 경우에만 수강 가능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불가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8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동시 수강 불가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2380680"/>
                  </a:ext>
                </a:extLst>
              </a:tr>
              <a:tr h="662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최대신청가능학점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계절학기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동시 수강 시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현장실습교과는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3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학점만 신청 가능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합산 최대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6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학점까지 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4178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940705"/>
              </p:ext>
            </p:extLst>
          </p:nvPr>
        </p:nvGraphicFramePr>
        <p:xfrm>
          <a:off x="198438" y="1036638"/>
          <a:ext cx="8424862" cy="5404584"/>
        </p:xfrm>
        <a:graphic>
          <a:graphicData uri="http://schemas.openxmlformats.org/drawingml/2006/table">
            <a:tbl>
              <a:tblPr/>
              <a:tblGrid>
                <a:gridCol w="1872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1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71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-77470" algn="just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맑은 고딕" panose="020B0503020000020004" pitchFamily="50" charset="-127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맑은 고딕" panose="020B0503020000020004" pitchFamily="50" charset="-127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공공기관 등으로 고용보험에 가입된 고용인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인 이상 사업장</a:t>
                      </a:r>
                      <a:endParaRPr lang="ko-KR" altLang="en-US" sz="1200" kern="0" spc="-9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-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(2022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1,914,440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</a:t>
                      </a:r>
                      <a:endParaRPr lang="en-US" altLang="ko-KR" sz="1200" b="1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10%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ea typeface="+mn-ea"/>
                        </a:rPr>
                        <a:t>내 현장실습생 모집 가능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indent="0" algn="just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</a:p>
                    <a:p>
                      <a:pPr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전문직 의무연수기관 등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7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2022.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07. 01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2022.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08. 31 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-1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3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160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6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320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-10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없음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1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휴일 사용 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인정가능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사전교육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2022.06.17</a:t>
                      </a:r>
                      <a:r>
                        <a:rPr lang="en-US" altLang="ko-KR" sz="1200" kern="10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.(</a:t>
                      </a:r>
                      <a:r>
                        <a:rPr lang="ko-KR" alt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금</a:t>
                      </a:r>
                      <a:r>
                        <a:rPr lang="en-US" altLang="ko-KR" sz="1200" kern="10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/ </a:t>
                      </a:r>
                      <a:r>
                        <a:rPr lang="ko-KR" alt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시간 및 </a:t>
                      </a:r>
                      <a:r>
                        <a:rPr lang="ko-KR" altLang="en-US" sz="1200" kern="10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장소 </a:t>
                      </a:r>
                      <a:r>
                        <a:rPr lang="ko-KR" altLang="en-US" sz="1200" kern="10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추후 공지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75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4033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/>
              <a:t>2. </a:t>
            </a:r>
            <a:r>
              <a:rPr kumimoji="0" lang="ko-KR" altLang="en-US" sz="2500" b="1"/>
              <a:t>현장실습 운영 기준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264831"/>
              </p:ext>
            </p:extLst>
          </p:nvPr>
        </p:nvGraphicFramePr>
        <p:xfrm>
          <a:off x="395610" y="1268760"/>
          <a:ext cx="8424862" cy="4957970"/>
        </p:xfrm>
        <a:graphic>
          <a:graphicData uri="http://schemas.openxmlformats.org/drawingml/2006/table">
            <a:tbl>
              <a:tblPr/>
              <a:tblGrid>
                <a:gridCol w="845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7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35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40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</a:t>
                      </a:r>
                      <a:r>
                        <a:rPr lang="ko-KR" altLang="en-US" sz="1200" kern="0" spc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참여기업에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- 2022</a:t>
                      </a:r>
                      <a:r>
                        <a:rPr lang="ko-KR" altLang="en-US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학년도 </a:t>
                      </a:r>
                      <a:r>
                        <a:rPr lang="en-US" altLang="ko-KR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학기 기준 휴학생 지급 불가</a:t>
                      </a:r>
                      <a:r>
                        <a:rPr lang="en-US" altLang="ko-KR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</a:t>
                      </a:r>
                      <a:r>
                        <a:rPr lang="ko-KR" altLang="en-US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학년 </a:t>
                      </a:r>
                      <a:r>
                        <a:rPr lang="en-US" altLang="ko-KR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u="non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학기생은</a:t>
                      </a:r>
                      <a:r>
                        <a:rPr lang="ko-KR" altLang="en-US" sz="120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지급 가능</a:t>
                      </a:r>
                      <a:endParaRPr lang="en-US" altLang="ko-KR" sz="120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IPP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현장실습 참여기업은 월 지원한도액 정부지원금 집행규정에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(1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 월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 한도 내 지급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(2022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1,914,440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https://internship.dongguk.edu/index.do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393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4033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/>
              <a:t>2. </a:t>
            </a:r>
            <a:r>
              <a:rPr kumimoji="0" lang="ko-KR" altLang="en-US" sz="2500" b="1"/>
              <a:t>현장실습 운영 기준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515643"/>
              </p:ext>
            </p:extLst>
          </p:nvPr>
        </p:nvGraphicFramePr>
        <p:xfrm>
          <a:off x="250825" y="1196975"/>
          <a:ext cx="8497888" cy="5124450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319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b="1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여름학기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04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73453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ko-KR" sz="2500" b="1"/>
              <a:t>3. </a:t>
            </a:r>
            <a:r>
              <a:rPr lang="ko-KR" altLang="en-US" sz="2500" b="1"/>
              <a:t>현장실습 학점인정 기준</a:t>
            </a:r>
            <a:endParaRPr kumimoji="0" lang="ko-KR" altLang="en-US" sz="2500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250825" y="179388"/>
            <a:ext cx="4033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/>
              <a:t>4. </a:t>
            </a:r>
            <a:r>
              <a:rPr kumimoji="0" lang="ko-KR" altLang="en-US" sz="2500" b="1"/>
              <a:t>업무 프로세스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0825" y="6021388"/>
            <a:ext cx="8424863" cy="3508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진행함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58844"/>
              </p:ext>
            </p:extLst>
          </p:nvPr>
        </p:nvGraphicFramePr>
        <p:xfrm>
          <a:off x="179388" y="1124417"/>
          <a:ext cx="8713787" cy="4968879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및 학생 모집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2022.06.10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2022.06.15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2022.06.20.~06.21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 승인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2022.06.22.~06.24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 결과에 대한 학생확인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2022.06.27.~02.28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2022.07.01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2022.09.05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2022.09.07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2022.09.13.~09.15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2022.09.22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2022.09.23.~09.26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2022.10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179"/>
          <p:cNvGrpSpPr>
            <a:grpSpLocks/>
          </p:cNvGrpSpPr>
          <p:nvPr/>
        </p:nvGrpSpPr>
        <p:grpSpPr bwMode="auto">
          <a:xfrm>
            <a:off x="-6350" y="4219575"/>
            <a:ext cx="9158288" cy="2593975"/>
            <a:chOff x="137" y="3375"/>
            <a:chExt cx="3198" cy="613"/>
          </a:xfrm>
        </p:grpSpPr>
        <p:sp>
          <p:nvSpPr>
            <p:cNvPr id="21517" name="Rectangle 180"/>
            <p:cNvSpPr>
              <a:spLocks noChangeArrowheads="1"/>
            </p:cNvSpPr>
            <p:nvPr/>
          </p:nvSpPr>
          <p:spPr bwMode="auto">
            <a:xfrm>
              <a:off x="142" y="3375"/>
              <a:ext cx="3184" cy="536"/>
            </a:xfrm>
            <a:prstGeom prst="rect">
              <a:avLst/>
            </a:prstGeom>
            <a:gradFill rotWithShape="1">
              <a:gsLst>
                <a:gs pos="0">
                  <a:srgbClr val="E8E8E8"/>
                </a:gs>
                <a:gs pos="100000">
                  <a:srgbClr val="D1DDE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latinLnBrk="0">
                <a:spcBef>
                  <a:spcPct val="0"/>
                </a:spcBef>
                <a:buFontTx/>
                <a:buNone/>
              </a:pPr>
              <a:endParaRPr lang="ko-KR" altLang="en-US" sz="18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pSp>
          <p:nvGrpSpPr>
            <p:cNvPr id="21518" name="Group 181"/>
            <p:cNvGrpSpPr>
              <a:grpSpLocks/>
            </p:cNvGrpSpPr>
            <p:nvPr/>
          </p:nvGrpSpPr>
          <p:grpSpPr bwMode="auto">
            <a:xfrm>
              <a:off x="137" y="3454"/>
              <a:ext cx="3198" cy="534"/>
              <a:chOff x="131" y="3454"/>
              <a:chExt cx="3198" cy="534"/>
            </a:xfrm>
          </p:grpSpPr>
          <p:sp>
            <p:nvSpPr>
              <p:cNvPr id="21519" name="Freeform 182"/>
              <p:cNvSpPr>
                <a:spLocks/>
              </p:cNvSpPr>
              <p:nvPr/>
            </p:nvSpPr>
            <p:spPr bwMode="auto">
              <a:xfrm>
                <a:off x="1980" y="3633"/>
                <a:ext cx="836" cy="114"/>
              </a:xfrm>
              <a:custGeom>
                <a:avLst/>
                <a:gdLst>
                  <a:gd name="T0" fmla="*/ 1 w 1507"/>
                  <a:gd name="T1" fmla="*/ 0 h 913"/>
                  <a:gd name="T2" fmla="*/ 0 w 1507"/>
                  <a:gd name="T3" fmla="*/ 0 h 913"/>
                  <a:gd name="T4" fmla="*/ 1 w 1507"/>
                  <a:gd name="T5" fmla="*/ 0 h 913"/>
                  <a:gd name="T6" fmla="*/ 1 w 1507"/>
                  <a:gd name="T7" fmla="*/ 0 h 913"/>
                  <a:gd name="T8" fmla="*/ 1 w 1507"/>
                  <a:gd name="T9" fmla="*/ 0 h 913"/>
                  <a:gd name="T10" fmla="*/ 1 w 1507"/>
                  <a:gd name="T11" fmla="*/ 0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07"/>
                  <a:gd name="T19" fmla="*/ 0 h 913"/>
                  <a:gd name="T20" fmla="*/ 1507 w 1507"/>
                  <a:gd name="T21" fmla="*/ 913 h 9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07" h="913">
                    <a:moveTo>
                      <a:pt x="948" y="0"/>
                    </a:moveTo>
                    <a:lnTo>
                      <a:pt x="0" y="0"/>
                    </a:lnTo>
                    <a:lnTo>
                      <a:pt x="182" y="913"/>
                    </a:lnTo>
                    <a:lnTo>
                      <a:pt x="1507" y="913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0" name="Freeform 183"/>
              <p:cNvSpPr>
                <a:spLocks/>
              </p:cNvSpPr>
              <p:nvPr/>
            </p:nvSpPr>
            <p:spPr bwMode="auto">
              <a:xfrm>
                <a:off x="1885" y="3527"/>
                <a:ext cx="446" cy="41"/>
              </a:xfrm>
              <a:custGeom>
                <a:avLst/>
                <a:gdLst>
                  <a:gd name="T0" fmla="*/ 0 w 803"/>
                  <a:gd name="T1" fmla="*/ 0 h 335"/>
                  <a:gd name="T2" fmla="*/ 1 w 803"/>
                  <a:gd name="T3" fmla="*/ 0 h 335"/>
                  <a:gd name="T4" fmla="*/ 1 w 803"/>
                  <a:gd name="T5" fmla="*/ 0 h 335"/>
                  <a:gd name="T6" fmla="*/ 1 w 803"/>
                  <a:gd name="T7" fmla="*/ 0 h 335"/>
                  <a:gd name="T8" fmla="*/ 0 w 803"/>
                  <a:gd name="T9" fmla="*/ 0 h 335"/>
                  <a:gd name="T10" fmla="*/ 0 w 803"/>
                  <a:gd name="T11" fmla="*/ 0 h 3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3"/>
                  <a:gd name="T19" fmla="*/ 0 h 335"/>
                  <a:gd name="T20" fmla="*/ 803 w 803"/>
                  <a:gd name="T21" fmla="*/ 335 h 3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3" h="335">
                    <a:moveTo>
                      <a:pt x="0" y="0"/>
                    </a:moveTo>
                    <a:lnTo>
                      <a:pt x="73" y="335"/>
                    </a:lnTo>
                    <a:lnTo>
                      <a:pt x="803" y="335"/>
                    </a:lnTo>
                    <a:lnTo>
                      <a:pt x="5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1" name="Freeform 184"/>
              <p:cNvSpPr>
                <a:spLocks/>
              </p:cNvSpPr>
              <p:nvPr/>
            </p:nvSpPr>
            <p:spPr bwMode="auto">
              <a:xfrm>
                <a:off x="1844" y="3476"/>
                <a:ext cx="297" cy="24"/>
              </a:xfrm>
              <a:custGeom>
                <a:avLst/>
                <a:gdLst>
                  <a:gd name="T0" fmla="*/ 1 w 535"/>
                  <a:gd name="T1" fmla="*/ 0 h 190"/>
                  <a:gd name="T2" fmla="*/ 1 w 535"/>
                  <a:gd name="T3" fmla="*/ 0 h 190"/>
                  <a:gd name="T4" fmla="*/ 0 w 535"/>
                  <a:gd name="T5" fmla="*/ 0 h 190"/>
                  <a:gd name="T6" fmla="*/ 1 w 535"/>
                  <a:gd name="T7" fmla="*/ 0 h 190"/>
                  <a:gd name="T8" fmla="*/ 1 w 535"/>
                  <a:gd name="T9" fmla="*/ 0 h 190"/>
                  <a:gd name="T10" fmla="*/ 1 w 535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5"/>
                  <a:gd name="T19" fmla="*/ 0 h 190"/>
                  <a:gd name="T20" fmla="*/ 535 w 535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5" h="190">
                    <a:moveTo>
                      <a:pt x="535" y="190"/>
                    </a:moveTo>
                    <a:lnTo>
                      <a:pt x="426" y="0"/>
                    </a:lnTo>
                    <a:lnTo>
                      <a:pt x="0" y="0"/>
                    </a:lnTo>
                    <a:lnTo>
                      <a:pt x="37" y="190"/>
                    </a:lnTo>
                    <a:lnTo>
                      <a:pt x="535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2" name="Freeform 185"/>
              <p:cNvSpPr>
                <a:spLocks/>
              </p:cNvSpPr>
              <p:nvPr/>
            </p:nvSpPr>
            <p:spPr bwMode="auto">
              <a:xfrm>
                <a:off x="1312" y="3476"/>
                <a:ext cx="304" cy="24"/>
              </a:xfrm>
              <a:custGeom>
                <a:avLst/>
                <a:gdLst>
                  <a:gd name="T0" fmla="*/ 1 w 547"/>
                  <a:gd name="T1" fmla="*/ 0 h 190"/>
                  <a:gd name="T2" fmla="*/ 1 w 547"/>
                  <a:gd name="T3" fmla="*/ 0 h 190"/>
                  <a:gd name="T4" fmla="*/ 1 w 547"/>
                  <a:gd name="T5" fmla="*/ 0 h 190"/>
                  <a:gd name="T6" fmla="*/ 0 w 547"/>
                  <a:gd name="T7" fmla="*/ 0 h 190"/>
                  <a:gd name="T8" fmla="*/ 1 w 547"/>
                  <a:gd name="T9" fmla="*/ 0 h 190"/>
                  <a:gd name="T10" fmla="*/ 1 w 547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7"/>
                  <a:gd name="T19" fmla="*/ 0 h 190"/>
                  <a:gd name="T20" fmla="*/ 547 w 547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7" h="190">
                    <a:moveTo>
                      <a:pt x="511" y="190"/>
                    </a:moveTo>
                    <a:lnTo>
                      <a:pt x="547" y="0"/>
                    </a:lnTo>
                    <a:lnTo>
                      <a:pt x="109" y="0"/>
                    </a:lnTo>
                    <a:lnTo>
                      <a:pt x="0" y="190"/>
                    </a:lnTo>
                    <a:lnTo>
                      <a:pt x="511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3" name="Freeform 186"/>
              <p:cNvSpPr>
                <a:spLocks/>
              </p:cNvSpPr>
              <p:nvPr/>
            </p:nvSpPr>
            <p:spPr bwMode="auto">
              <a:xfrm>
                <a:off x="637" y="3633"/>
                <a:ext cx="836" cy="114"/>
              </a:xfrm>
              <a:custGeom>
                <a:avLst/>
                <a:gdLst>
                  <a:gd name="T0" fmla="*/ 0 w 1508"/>
                  <a:gd name="T1" fmla="*/ 0 h 913"/>
                  <a:gd name="T2" fmla="*/ 1 w 1508"/>
                  <a:gd name="T3" fmla="*/ 0 h 913"/>
                  <a:gd name="T4" fmla="*/ 1 w 1508"/>
                  <a:gd name="T5" fmla="*/ 0 h 913"/>
                  <a:gd name="T6" fmla="*/ 1 w 1508"/>
                  <a:gd name="T7" fmla="*/ 0 h 913"/>
                  <a:gd name="T8" fmla="*/ 0 w 1508"/>
                  <a:gd name="T9" fmla="*/ 0 h 913"/>
                  <a:gd name="T10" fmla="*/ 0 w 1508"/>
                  <a:gd name="T11" fmla="*/ 0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08"/>
                  <a:gd name="T19" fmla="*/ 0 h 913"/>
                  <a:gd name="T20" fmla="*/ 1508 w 1508"/>
                  <a:gd name="T21" fmla="*/ 913 h 9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08" h="913">
                    <a:moveTo>
                      <a:pt x="0" y="913"/>
                    </a:moveTo>
                    <a:lnTo>
                      <a:pt x="1325" y="913"/>
                    </a:lnTo>
                    <a:lnTo>
                      <a:pt x="1508" y="0"/>
                    </a:lnTo>
                    <a:lnTo>
                      <a:pt x="559" y="0"/>
                    </a:lnTo>
                    <a:lnTo>
                      <a:pt x="0" y="9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4" name="Freeform 187"/>
              <p:cNvSpPr>
                <a:spLocks/>
              </p:cNvSpPr>
              <p:nvPr/>
            </p:nvSpPr>
            <p:spPr bwMode="auto">
              <a:xfrm>
                <a:off x="1122" y="3527"/>
                <a:ext cx="446" cy="41"/>
              </a:xfrm>
              <a:custGeom>
                <a:avLst/>
                <a:gdLst>
                  <a:gd name="T0" fmla="*/ 1 w 803"/>
                  <a:gd name="T1" fmla="*/ 0 h 335"/>
                  <a:gd name="T2" fmla="*/ 0 w 803"/>
                  <a:gd name="T3" fmla="*/ 0 h 335"/>
                  <a:gd name="T4" fmla="*/ 1 w 803"/>
                  <a:gd name="T5" fmla="*/ 0 h 335"/>
                  <a:gd name="T6" fmla="*/ 1 w 803"/>
                  <a:gd name="T7" fmla="*/ 0 h 335"/>
                  <a:gd name="T8" fmla="*/ 1 w 803"/>
                  <a:gd name="T9" fmla="*/ 0 h 335"/>
                  <a:gd name="T10" fmla="*/ 1 w 803"/>
                  <a:gd name="T11" fmla="*/ 0 h 3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3"/>
                  <a:gd name="T19" fmla="*/ 0 h 335"/>
                  <a:gd name="T20" fmla="*/ 803 w 803"/>
                  <a:gd name="T21" fmla="*/ 335 h 3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3" h="335">
                    <a:moveTo>
                      <a:pt x="207" y="0"/>
                    </a:moveTo>
                    <a:lnTo>
                      <a:pt x="0" y="335"/>
                    </a:lnTo>
                    <a:lnTo>
                      <a:pt x="742" y="335"/>
                    </a:lnTo>
                    <a:lnTo>
                      <a:pt x="803" y="0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5" name="Freeform 188"/>
              <p:cNvSpPr>
                <a:spLocks/>
              </p:cNvSpPr>
              <p:nvPr/>
            </p:nvSpPr>
            <p:spPr bwMode="auto">
              <a:xfrm>
                <a:off x="1980" y="3633"/>
                <a:ext cx="101" cy="114"/>
              </a:xfrm>
              <a:custGeom>
                <a:avLst/>
                <a:gdLst>
                  <a:gd name="T0" fmla="*/ 0 w 182"/>
                  <a:gd name="T1" fmla="*/ 0 h 913"/>
                  <a:gd name="T2" fmla="*/ 1 w 182"/>
                  <a:gd name="T3" fmla="*/ 0 h 913"/>
                  <a:gd name="T4" fmla="*/ 1 w 182"/>
                  <a:gd name="T5" fmla="*/ 0 h 913"/>
                  <a:gd name="T6" fmla="*/ 0 w 182"/>
                  <a:gd name="T7" fmla="*/ 0 h 913"/>
                  <a:gd name="T8" fmla="*/ 0 w 182"/>
                  <a:gd name="T9" fmla="*/ 0 h 913"/>
                  <a:gd name="T10" fmla="*/ 0 w 182"/>
                  <a:gd name="T11" fmla="*/ 0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2"/>
                  <a:gd name="T19" fmla="*/ 0 h 913"/>
                  <a:gd name="T20" fmla="*/ 182 w 182"/>
                  <a:gd name="T21" fmla="*/ 913 h 9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2" h="913">
                    <a:moveTo>
                      <a:pt x="0" y="0"/>
                    </a:moveTo>
                    <a:lnTo>
                      <a:pt x="182" y="9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6" name="Freeform 189"/>
              <p:cNvSpPr>
                <a:spLocks/>
              </p:cNvSpPr>
              <p:nvPr/>
            </p:nvSpPr>
            <p:spPr bwMode="auto">
              <a:xfrm>
                <a:off x="1885" y="3527"/>
                <a:ext cx="40" cy="41"/>
              </a:xfrm>
              <a:custGeom>
                <a:avLst/>
                <a:gdLst>
                  <a:gd name="T0" fmla="*/ 0 w 73"/>
                  <a:gd name="T1" fmla="*/ 0 h 335"/>
                  <a:gd name="T2" fmla="*/ 1 w 73"/>
                  <a:gd name="T3" fmla="*/ 0 h 335"/>
                  <a:gd name="T4" fmla="*/ 1 w 73"/>
                  <a:gd name="T5" fmla="*/ 0 h 335"/>
                  <a:gd name="T6" fmla="*/ 0 w 73"/>
                  <a:gd name="T7" fmla="*/ 0 h 335"/>
                  <a:gd name="T8" fmla="*/ 0 w 73"/>
                  <a:gd name="T9" fmla="*/ 0 h 335"/>
                  <a:gd name="T10" fmla="*/ 0 w 73"/>
                  <a:gd name="T11" fmla="*/ 0 h 3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35"/>
                  <a:gd name="T20" fmla="*/ 73 w 73"/>
                  <a:gd name="T21" fmla="*/ 335 h 3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35">
                    <a:moveTo>
                      <a:pt x="0" y="0"/>
                    </a:moveTo>
                    <a:lnTo>
                      <a:pt x="61" y="335"/>
                    </a:lnTo>
                    <a:lnTo>
                      <a:pt x="73" y="3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7" name="Freeform 190"/>
              <p:cNvSpPr>
                <a:spLocks/>
              </p:cNvSpPr>
              <p:nvPr/>
            </p:nvSpPr>
            <p:spPr bwMode="auto">
              <a:xfrm>
                <a:off x="2505" y="3633"/>
                <a:ext cx="311" cy="114"/>
              </a:xfrm>
              <a:custGeom>
                <a:avLst/>
                <a:gdLst>
                  <a:gd name="T0" fmla="*/ 1 w 559"/>
                  <a:gd name="T1" fmla="*/ 0 h 913"/>
                  <a:gd name="T2" fmla="*/ 1 w 559"/>
                  <a:gd name="T3" fmla="*/ 0 h 913"/>
                  <a:gd name="T4" fmla="*/ 0 w 559"/>
                  <a:gd name="T5" fmla="*/ 0 h 913"/>
                  <a:gd name="T6" fmla="*/ 0 w 559"/>
                  <a:gd name="T7" fmla="*/ 0 h 913"/>
                  <a:gd name="T8" fmla="*/ 1 w 559"/>
                  <a:gd name="T9" fmla="*/ 0 h 913"/>
                  <a:gd name="T10" fmla="*/ 1 w 559"/>
                  <a:gd name="T11" fmla="*/ 0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59"/>
                  <a:gd name="T19" fmla="*/ 0 h 913"/>
                  <a:gd name="T20" fmla="*/ 559 w 559"/>
                  <a:gd name="T21" fmla="*/ 913 h 9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59" h="913">
                    <a:moveTo>
                      <a:pt x="559" y="913"/>
                    </a:moveTo>
                    <a:lnTo>
                      <a:pt x="559" y="913"/>
                    </a:lnTo>
                    <a:lnTo>
                      <a:pt x="0" y="0"/>
                    </a:lnTo>
                    <a:lnTo>
                      <a:pt x="559" y="9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8" name="Freeform 191"/>
              <p:cNvSpPr>
                <a:spLocks/>
              </p:cNvSpPr>
              <p:nvPr/>
            </p:nvSpPr>
            <p:spPr bwMode="auto">
              <a:xfrm>
                <a:off x="759" y="3476"/>
                <a:ext cx="378" cy="24"/>
              </a:xfrm>
              <a:custGeom>
                <a:avLst/>
                <a:gdLst>
                  <a:gd name="T0" fmla="*/ 1 w 681"/>
                  <a:gd name="T1" fmla="*/ 0 h 190"/>
                  <a:gd name="T2" fmla="*/ 1 w 681"/>
                  <a:gd name="T3" fmla="*/ 0 h 190"/>
                  <a:gd name="T4" fmla="*/ 1 w 681"/>
                  <a:gd name="T5" fmla="*/ 0 h 190"/>
                  <a:gd name="T6" fmla="*/ 0 w 681"/>
                  <a:gd name="T7" fmla="*/ 0 h 190"/>
                  <a:gd name="T8" fmla="*/ 1 w 681"/>
                  <a:gd name="T9" fmla="*/ 0 h 190"/>
                  <a:gd name="T10" fmla="*/ 1 w 681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90"/>
                  <a:gd name="T20" fmla="*/ 681 w 681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90">
                    <a:moveTo>
                      <a:pt x="498" y="190"/>
                    </a:moveTo>
                    <a:lnTo>
                      <a:pt x="681" y="0"/>
                    </a:lnTo>
                    <a:lnTo>
                      <a:pt x="267" y="0"/>
                    </a:lnTo>
                    <a:lnTo>
                      <a:pt x="0" y="190"/>
                    </a:lnTo>
                    <a:lnTo>
                      <a:pt x="498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29" name="Freeform 192"/>
              <p:cNvSpPr>
                <a:spLocks/>
              </p:cNvSpPr>
              <p:nvPr/>
            </p:nvSpPr>
            <p:spPr bwMode="auto">
              <a:xfrm>
                <a:off x="131" y="3633"/>
                <a:ext cx="297" cy="66"/>
              </a:xfrm>
              <a:custGeom>
                <a:avLst/>
                <a:gdLst>
                  <a:gd name="T0" fmla="*/ 0 w 535"/>
                  <a:gd name="T1" fmla="*/ 0 h 524"/>
                  <a:gd name="T2" fmla="*/ 1 w 535"/>
                  <a:gd name="T3" fmla="*/ 0 h 524"/>
                  <a:gd name="T4" fmla="*/ 0 w 535"/>
                  <a:gd name="T5" fmla="*/ 0 h 524"/>
                  <a:gd name="T6" fmla="*/ 0 w 535"/>
                  <a:gd name="T7" fmla="*/ 0 h 524"/>
                  <a:gd name="T8" fmla="*/ 0 w 535"/>
                  <a:gd name="T9" fmla="*/ 0 h 5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5"/>
                  <a:gd name="T16" fmla="*/ 0 h 524"/>
                  <a:gd name="T17" fmla="*/ 535 w 535"/>
                  <a:gd name="T18" fmla="*/ 524 h 5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5" h="524">
                    <a:moveTo>
                      <a:pt x="0" y="524"/>
                    </a:moveTo>
                    <a:lnTo>
                      <a:pt x="535" y="0"/>
                    </a:lnTo>
                    <a:lnTo>
                      <a:pt x="0" y="0"/>
                    </a:lnTo>
                    <a:lnTo>
                      <a:pt x="0" y="5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0" name="Freeform 193"/>
              <p:cNvSpPr>
                <a:spLocks/>
              </p:cNvSpPr>
              <p:nvPr/>
            </p:nvSpPr>
            <p:spPr bwMode="auto">
              <a:xfrm>
                <a:off x="319" y="3527"/>
                <a:ext cx="587" cy="41"/>
              </a:xfrm>
              <a:custGeom>
                <a:avLst/>
                <a:gdLst>
                  <a:gd name="T0" fmla="*/ 1 w 1058"/>
                  <a:gd name="T1" fmla="*/ 0 h 335"/>
                  <a:gd name="T2" fmla="*/ 0 w 1058"/>
                  <a:gd name="T3" fmla="*/ 0 h 335"/>
                  <a:gd name="T4" fmla="*/ 1 w 1058"/>
                  <a:gd name="T5" fmla="*/ 0 h 335"/>
                  <a:gd name="T6" fmla="*/ 1 w 1058"/>
                  <a:gd name="T7" fmla="*/ 0 h 335"/>
                  <a:gd name="T8" fmla="*/ 1 w 1058"/>
                  <a:gd name="T9" fmla="*/ 0 h 335"/>
                  <a:gd name="T10" fmla="*/ 1 w 1058"/>
                  <a:gd name="T11" fmla="*/ 0 h 3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58"/>
                  <a:gd name="T19" fmla="*/ 0 h 335"/>
                  <a:gd name="T20" fmla="*/ 1058 w 1058"/>
                  <a:gd name="T21" fmla="*/ 335 h 3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58" h="335">
                    <a:moveTo>
                      <a:pt x="475" y="0"/>
                    </a:moveTo>
                    <a:lnTo>
                      <a:pt x="0" y="335"/>
                    </a:lnTo>
                    <a:lnTo>
                      <a:pt x="718" y="335"/>
                    </a:lnTo>
                    <a:lnTo>
                      <a:pt x="1058" y="0"/>
                    </a:lnTo>
                    <a:lnTo>
                      <a:pt x="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1" name="Freeform 194"/>
              <p:cNvSpPr>
                <a:spLocks/>
              </p:cNvSpPr>
              <p:nvPr/>
            </p:nvSpPr>
            <p:spPr bwMode="auto">
              <a:xfrm>
                <a:off x="2317" y="3476"/>
                <a:ext cx="378" cy="24"/>
              </a:xfrm>
              <a:custGeom>
                <a:avLst/>
                <a:gdLst>
                  <a:gd name="T0" fmla="*/ 1 w 681"/>
                  <a:gd name="T1" fmla="*/ 0 h 190"/>
                  <a:gd name="T2" fmla="*/ 1 w 681"/>
                  <a:gd name="T3" fmla="*/ 0 h 190"/>
                  <a:gd name="T4" fmla="*/ 0 w 681"/>
                  <a:gd name="T5" fmla="*/ 0 h 190"/>
                  <a:gd name="T6" fmla="*/ 1 w 681"/>
                  <a:gd name="T7" fmla="*/ 0 h 190"/>
                  <a:gd name="T8" fmla="*/ 1 w 681"/>
                  <a:gd name="T9" fmla="*/ 0 h 190"/>
                  <a:gd name="T10" fmla="*/ 1 w 681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90"/>
                  <a:gd name="T20" fmla="*/ 681 w 681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90">
                    <a:moveTo>
                      <a:pt x="681" y="190"/>
                    </a:moveTo>
                    <a:lnTo>
                      <a:pt x="413" y="0"/>
                    </a:lnTo>
                    <a:lnTo>
                      <a:pt x="0" y="0"/>
                    </a:lnTo>
                    <a:lnTo>
                      <a:pt x="194" y="190"/>
                    </a:lnTo>
                    <a:lnTo>
                      <a:pt x="681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2" name="Freeform 195"/>
              <p:cNvSpPr>
                <a:spLocks/>
              </p:cNvSpPr>
              <p:nvPr/>
            </p:nvSpPr>
            <p:spPr bwMode="auto">
              <a:xfrm>
                <a:off x="3024" y="3633"/>
                <a:ext cx="305" cy="66"/>
              </a:xfrm>
              <a:custGeom>
                <a:avLst/>
                <a:gdLst>
                  <a:gd name="T0" fmla="*/ 1 w 548"/>
                  <a:gd name="T1" fmla="*/ 0 h 524"/>
                  <a:gd name="T2" fmla="*/ 1 w 548"/>
                  <a:gd name="T3" fmla="*/ 0 h 524"/>
                  <a:gd name="T4" fmla="*/ 0 w 548"/>
                  <a:gd name="T5" fmla="*/ 0 h 524"/>
                  <a:gd name="T6" fmla="*/ 1 w 548"/>
                  <a:gd name="T7" fmla="*/ 0 h 524"/>
                  <a:gd name="T8" fmla="*/ 1 w 548"/>
                  <a:gd name="T9" fmla="*/ 0 h 5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8"/>
                  <a:gd name="T16" fmla="*/ 0 h 524"/>
                  <a:gd name="T17" fmla="*/ 548 w 548"/>
                  <a:gd name="T18" fmla="*/ 524 h 5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8" h="524">
                    <a:moveTo>
                      <a:pt x="548" y="524"/>
                    </a:moveTo>
                    <a:lnTo>
                      <a:pt x="548" y="0"/>
                    </a:lnTo>
                    <a:lnTo>
                      <a:pt x="0" y="0"/>
                    </a:lnTo>
                    <a:lnTo>
                      <a:pt x="548" y="5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3" name="Freeform 196"/>
              <p:cNvSpPr>
                <a:spLocks/>
              </p:cNvSpPr>
              <p:nvPr/>
            </p:nvSpPr>
            <p:spPr bwMode="auto">
              <a:xfrm>
                <a:off x="2546" y="3527"/>
                <a:ext cx="587" cy="41"/>
              </a:xfrm>
              <a:custGeom>
                <a:avLst/>
                <a:gdLst>
                  <a:gd name="T0" fmla="*/ 1 w 1058"/>
                  <a:gd name="T1" fmla="*/ 0 h 335"/>
                  <a:gd name="T2" fmla="*/ 1 w 1058"/>
                  <a:gd name="T3" fmla="*/ 0 h 335"/>
                  <a:gd name="T4" fmla="*/ 1 w 1058"/>
                  <a:gd name="T5" fmla="*/ 0 h 335"/>
                  <a:gd name="T6" fmla="*/ 0 w 1058"/>
                  <a:gd name="T7" fmla="*/ 0 h 335"/>
                  <a:gd name="T8" fmla="*/ 1 w 1058"/>
                  <a:gd name="T9" fmla="*/ 0 h 335"/>
                  <a:gd name="T10" fmla="*/ 1 w 1058"/>
                  <a:gd name="T11" fmla="*/ 0 h 3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58"/>
                  <a:gd name="T19" fmla="*/ 0 h 335"/>
                  <a:gd name="T20" fmla="*/ 1058 w 1058"/>
                  <a:gd name="T21" fmla="*/ 335 h 3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58" h="335">
                    <a:moveTo>
                      <a:pt x="341" y="335"/>
                    </a:moveTo>
                    <a:lnTo>
                      <a:pt x="1058" y="335"/>
                    </a:lnTo>
                    <a:lnTo>
                      <a:pt x="584" y="0"/>
                    </a:lnTo>
                    <a:lnTo>
                      <a:pt x="0" y="0"/>
                    </a:lnTo>
                    <a:lnTo>
                      <a:pt x="341" y="3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4" name="Freeform 197"/>
              <p:cNvSpPr>
                <a:spLocks/>
              </p:cNvSpPr>
              <p:nvPr/>
            </p:nvSpPr>
            <p:spPr bwMode="auto">
              <a:xfrm>
                <a:off x="131" y="3527"/>
                <a:ext cx="100" cy="12"/>
              </a:xfrm>
              <a:custGeom>
                <a:avLst/>
                <a:gdLst>
                  <a:gd name="T0" fmla="*/ 0 w 182"/>
                  <a:gd name="T1" fmla="*/ 0 h 109"/>
                  <a:gd name="T2" fmla="*/ 0 w 182"/>
                  <a:gd name="T3" fmla="*/ 0 h 109"/>
                  <a:gd name="T4" fmla="*/ 1 w 182"/>
                  <a:gd name="T5" fmla="*/ 0 h 109"/>
                  <a:gd name="T6" fmla="*/ 0 w 182"/>
                  <a:gd name="T7" fmla="*/ 0 h 109"/>
                  <a:gd name="T8" fmla="*/ 0 w 182"/>
                  <a:gd name="T9" fmla="*/ 0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"/>
                  <a:gd name="T16" fmla="*/ 0 h 109"/>
                  <a:gd name="T17" fmla="*/ 182 w 182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" h="109">
                    <a:moveTo>
                      <a:pt x="0" y="0"/>
                    </a:moveTo>
                    <a:lnTo>
                      <a:pt x="0" y="109"/>
                    </a:lnTo>
                    <a:lnTo>
                      <a:pt x="18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5" name="Freeform 198"/>
              <p:cNvSpPr>
                <a:spLocks/>
              </p:cNvSpPr>
              <p:nvPr/>
            </p:nvSpPr>
            <p:spPr bwMode="auto">
              <a:xfrm>
                <a:off x="191" y="3476"/>
                <a:ext cx="453" cy="24"/>
              </a:xfrm>
              <a:custGeom>
                <a:avLst/>
                <a:gdLst>
                  <a:gd name="T0" fmla="*/ 1 w 815"/>
                  <a:gd name="T1" fmla="*/ 0 h 190"/>
                  <a:gd name="T2" fmla="*/ 1 w 815"/>
                  <a:gd name="T3" fmla="*/ 0 h 190"/>
                  <a:gd name="T4" fmla="*/ 1 w 815"/>
                  <a:gd name="T5" fmla="*/ 0 h 190"/>
                  <a:gd name="T6" fmla="*/ 0 w 815"/>
                  <a:gd name="T7" fmla="*/ 0 h 190"/>
                  <a:gd name="T8" fmla="*/ 1 w 815"/>
                  <a:gd name="T9" fmla="*/ 0 h 190"/>
                  <a:gd name="T10" fmla="*/ 1 w 815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5"/>
                  <a:gd name="T19" fmla="*/ 0 h 190"/>
                  <a:gd name="T20" fmla="*/ 815 w 815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5" h="190">
                    <a:moveTo>
                      <a:pt x="475" y="190"/>
                    </a:moveTo>
                    <a:lnTo>
                      <a:pt x="815" y="0"/>
                    </a:lnTo>
                    <a:lnTo>
                      <a:pt x="402" y="0"/>
                    </a:lnTo>
                    <a:lnTo>
                      <a:pt x="0" y="190"/>
                    </a:lnTo>
                    <a:lnTo>
                      <a:pt x="475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6" name="Freeform 199"/>
              <p:cNvSpPr>
                <a:spLocks/>
              </p:cNvSpPr>
              <p:nvPr/>
            </p:nvSpPr>
            <p:spPr bwMode="auto">
              <a:xfrm>
                <a:off x="3222" y="3527"/>
                <a:ext cx="107" cy="12"/>
              </a:xfrm>
              <a:custGeom>
                <a:avLst/>
                <a:gdLst>
                  <a:gd name="T0" fmla="*/ 1 w 195"/>
                  <a:gd name="T1" fmla="*/ 0 h 109"/>
                  <a:gd name="T2" fmla="*/ 1 w 195"/>
                  <a:gd name="T3" fmla="*/ 0 h 109"/>
                  <a:gd name="T4" fmla="*/ 0 w 195"/>
                  <a:gd name="T5" fmla="*/ 0 h 109"/>
                  <a:gd name="T6" fmla="*/ 1 w 195"/>
                  <a:gd name="T7" fmla="*/ 0 h 109"/>
                  <a:gd name="T8" fmla="*/ 1 w 195"/>
                  <a:gd name="T9" fmla="*/ 0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109"/>
                  <a:gd name="T17" fmla="*/ 195 w 195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109">
                    <a:moveTo>
                      <a:pt x="195" y="109"/>
                    </a:moveTo>
                    <a:lnTo>
                      <a:pt x="195" y="0"/>
                    </a:lnTo>
                    <a:lnTo>
                      <a:pt x="0" y="0"/>
                    </a:lnTo>
                    <a:lnTo>
                      <a:pt x="195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7" name="Freeform 200"/>
              <p:cNvSpPr>
                <a:spLocks/>
              </p:cNvSpPr>
              <p:nvPr/>
            </p:nvSpPr>
            <p:spPr bwMode="auto">
              <a:xfrm>
                <a:off x="2809" y="3476"/>
                <a:ext cx="453" cy="24"/>
              </a:xfrm>
              <a:custGeom>
                <a:avLst/>
                <a:gdLst>
                  <a:gd name="T0" fmla="*/ 1 w 815"/>
                  <a:gd name="T1" fmla="*/ 0 h 190"/>
                  <a:gd name="T2" fmla="*/ 1 w 815"/>
                  <a:gd name="T3" fmla="*/ 0 h 190"/>
                  <a:gd name="T4" fmla="*/ 0 w 815"/>
                  <a:gd name="T5" fmla="*/ 0 h 190"/>
                  <a:gd name="T6" fmla="*/ 1 w 815"/>
                  <a:gd name="T7" fmla="*/ 0 h 190"/>
                  <a:gd name="T8" fmla="*/ 1 w 815"/>
                  <a:gd name="T9" fmla="*/ 0 h 190"/>
                  <a:gd name="T10" fmla="*/ 1 w 815"/>
                  <a:gd name="T11" fmla="*/ 0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5"/>
                  <a:gd name="T19" fmla="*/ 0 h 190"/>
                  <a:gd name="T20" fmla="*/ 815 w 815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5" h="190">
                    <a:moveTo>
                      <a:pt x="815" y="190"/>
                    </a:moveTo>
                    <a:lnTo>
                      <a:pt x="414" y="0"/>
                    </a:lnTo>
                    <a:lnTo>
                      <a:pt x="0" y="0"/>
                    </a:lnTo>
                    <a:lnTo>
                      <a:pt x="341" y="190"/>
                    </a:lnTo>
                    <a:lnTo>
                      <a:pt x="815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8" name="Freeform 201"/>
              <p:cNvSpPr>
                <a:spLocks/>
              </p:cNvSpPr>
              <p:nvPr/>
            </p:nvSpPr>
            <p:spPr bwMode="auto">
              <a:xfrm>
                <a:off x="3282" y="3476"/>
                <a:ext cx="47" cy="4"/>
              </a:xfrm>
              <a:custGeom>
                <a:avLst/>
                <a:gdLst>
                  <a:gd name="T0" fmla="*/ 1 w 86"/>
                  <a:gd name="T1" fmla="*/ 0 h 27"/>
                  <a:gd name="T2" fmla="*/ 0 w 86"/>
                  <a:gd name="T3" fmla="*/ 0 h 27"/>
                  <a:gd name="T4" fmla="*/ 1 w 86"/>
                  <a:gd name="T5" fmla="*/ 0 h 27"/>
                  <a:gd name="T6" fmla="*/ 1 w 86"/>
                  <a:gd name="T7" fmla="*/ 0 h 27"/>
                  <a:gd name="T8" fmla="*/ 1 w 86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7"/>
                  <a:gd name="T17" fmla="*/ 86 w 86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7">
                    <a:moveTo>
                      <a:pt x="86" y="0"/>
                    </a:moveTo>
                    <a:lnTo>
                      <a:pt x="0" y="0"/>
                    </a:lnTo>
                    <a:lnTo>
                      <a:pt x="86" y="27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39" name="Freeform 202"/>
              <p:cNvSpPr>
                <a:spLocks/>
              </p:cNvSpPr>
              <p:nvPr/>
            </p:nvSpPr>
            <p:spPr bwMode="auto">
              <a:xfrm>
                <a:off x="131" y="3476"/>
                <a:ext cx="40" cy="4"/>
              </a:xfrm>
              <a:custGeom>
                <a:avLst/>
                <a:gdLst>
                  <a:gd name="T0" fmla="*/ 0 w 73"/>
                  <a:gd name="T1" fmla="*/ 0 h 27"/>
                  <a:gd name="T2" fmla="*/ 0 w 73"/>
                  <a:gd name="T3" fmla="*/ 0 h 27"/>
                  <a:gd name="T4" fmla="*/ 1 w 73"/>
                  <a:gd name="T5" fmla="*/ 0 h 27"/>
                  <a:gd name="T6" fmla="*/ 0 w 73"/>
                  <a:gd name="T7" fmla="*/ 0 h 27"/>
                  <a:gd name="T8" fmla="*/ 0 w 7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"/>
                  <a:gd name="T16" fmla="*/ 0 h 27"/>
                  <a:gd name="T17" fmla="*/ 73 w 7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" h="27">
                    <a:moveTo>
                      <a:pt x="0" y="0"/>
                    </a:moveTo>
                    <a:lnTo>
                      <a:pt x="0" y="27"/>
                    </a:lnTo>
                    <a:lnTo>
                      <a:pt x="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1540" name="Group 203"/>
              <p:cNvGrpSpPr>
                <a:grpSpLocks/>
              </p:cNvGrpSpPr>
              <p:nvPr/>
            </p:nvGrpSpPr>
            <p:grpSpPr bwMode="auto">
              <a:xfrm>
                <a:off x="1616" y="3461"/>
                <a:ext cx="228" cy="15"/>
                <a:chOff x="2675" y="63"/>
                <a:chExt cx="413" cy="118"/>
              </a:xfrm>
            </p:grpSpPr>
            <p:sp>
              <p:nvSpPr>
                <p:cNvPr id="21581" name="Freeform 204"/>
                <p:cNvSpPr>
                  <a:spLocks/>
                </p:cNvSpPr>
                <p:nvPr/>
              </p:nvSpPr>
              <p:spPr bwMode="auto">
                <a:xfrm>
                  <a:off x="2675" y="63"/>
                  <a:ext cx="401" cy="118"/>
                </a:xfrm>
                <a:custGeom>
                  <a:avLst/>
                  <a:gdLst>
                    <a:gd name="T0" fmla="*/ 401 w 401"/>
                    <a:gd name="T1" fmla="*/ 118 h 118"/>
                    <a:gd name="T2" fmla="*/ 377 w 401"/>
                    <a:gd name="T3" fmla="*/ 0 h 118"/>
                    <a:gd name="T4" fmla="*/ 24 w 401"/>
                    <a:gd name="T5" fmla="*/ 0 h 118"/>
                    <a:gd name="T6" fmla="*/ 0 w 401"/>
                    <a:gd name="T7" fmla="*/ 118 h 118"/>
                    <a:gd name="T8" fmla="*/ 401 w 401"/>
                    <a:gd name="T9" fmla="*/ 118 h 118"/>
                    <a:gd name="T10" fmla="*/ 401 w 401"/>
                    <a:gd name="T11" fmla="*/ 118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01"/>
                    <a:gd name="T19" fmla="*/ 0 h 118"/>
                    <a:gd name="T20" fmla="*/ 401 w 401"/>
                    <a:gd name="T21" fmla="*/ 118 h 11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01" h="118">
                      <a:moveTo>
                        <a:pt x="401" y="118"/>
                      </a:moveTo>
                      <a:lnTo>
                        <a:pt x="377" y="0"/>
                      </a:lnTo>
                      <a:lnTo>
                        <a:pt x="24" y="0"/>
                      </a:lnTo>
                      <a:lnTo>
                        <a:pt x="0" y="118"/>
                      </a:lnTo>
                      <a:lnTo>
                        <a:pt x="401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1582" name="Freeform 205"/>
                <p:cNvSpPr>
                  <a:spLocks/>
                </p:cNvSpPr>
                <p:nvPr/>
              </p:nvSpPr>
              <p:spPr bwMode="auto">
                <a:xfrm>
                  <a:off x="3052" y="63"/>
                  <a:ext cx="36" cy="118"/>
                </a:xfrm>
                <a:custGeom>
                  <a:avLst/>
                  <a:gdLst>
                    <a:gd name="T0" fmla="*/ 36 w 36"/>
                    <a:gd name="T1" fmla="*/ 118 h 118"/>
                    <a:gd name="T2" fmla="*/ 12 w 36"/>
                    <a:gd name="T3" fmla="*/ 0 h 118"/>
                    <a:gd name="T4" fmla="*/ 0 w 36"/>
                    <a:gd name="T5" fmla="*/ 0 h 118"/>
                    <a:gd name="T6" fmla="*/ 24 w 36"/>
                    <a:gd name="T7" fmla="*/ 118 h 118"/>
                    <a:gd name="T8" fmla="*/ 36 w 36"/>
                    <a:gd name="T9" fmla="*/ 118 h 118"/>
                    <a:gd name="T10" fmla="*/ 36 w 36"/>
                    <a:gd name="T11" fmla="*/ 118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118"/>
                    <a:gd name="T20" fmla="*/ 36 w 36"/>
                    <a:gd name="T21" fmla="*/ 118 h 11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118">
                      <a:moveTo>
                        <a:pt x="36" y="118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4" y="118"/>
                      </a:lnTo>
                      <a:lnTo>
                        <a:pt x="36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1541" name="Freeform 206"/>
              <p:cNvSpPr>
                <a:spLocks/>
              </p:cNvSpPr>
              <p:nvPr/>
            </p:nvSpPr>
            <p:spPr bwMode="auto">
              <a:xfrm>
                <a:off x="1137" y="3461"/>
                <a:ext cx="275" cy="15"/>
              </a:xfrm>
              <a:custGeom>
                <a:avLst/>
                <a:gdLst>
                  <a:gd name="T0" fmla="*/ 1 w 498"/>
                  <a:gd name="T1" fmla="*/ 0 h 118"/>
                  <a:gd name="T2" fmla="*/ 1 w 498"/>
                  <a:gd name="T3" fmla="*/ 0 h 118"/>
                  <a:gd name="T4" fmla="*/ 1 w 498"/>
                  <a:gd name="T5" fmla="*/ 0 h 118"/>
                  <a:gd name="T6" fmla="*/ 0 w 498"/>
                  <a:gd name="T7" fmla="*/ 0 h 118"/>
                  <a:gd name="T8" fmla="*/ 1 w 498"/>
                  <a:gd name="T9" fmla="*/ 0 h 118"/>
                  <a:gd name="T10" fmla="*/ 1 w 498"/>
                  <a:gd name="T11" fmla="*/ 0 h 1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8"/>
                  <a:gd name="T19" fmla="*/ 0 h 118"/>
                  <a:gd name="T20" fmla="*/ 498 w 498"/>
                  <a:gd name="T21" fmla="*/ 118 h 1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8" h="118">
                    <a:moveTo>
                      <a:pt x="425" y="118"/>
                    </a:moveTo>
                    <a:lnTo>
                      <a:pt x="498" y="0"/>
                    </a:lnTo>
                    <a:lnTo>
                      <a:pt x="121" y="0"/>
                    </a:lnTo>
                    <a:lnTo>
                      <a:pt x="0" y="118"/>
                    </a:lnTo>
                    <a:lnTo>
                      <a:pt x="425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1542" name="Group 207"/>
              <p:cNvGrpSpPr>
                <a:grpSpLocks/>
              </p:cNvGrpSpPr>
              <p:nvPr/>
            </p:nvGrpSpPr>
            <p:grpSpPr bwMode="auto">
              <a:xfrm>
                <a:off x="2041" y="3461"/>
                <a:ext cx="276" cy="15"/>
                <a:chOff x="3441" y="63"/>
                <a:chExt cx="499" cy="118"/>
              </a:xfrm>
            </p:grpSpPr>
            <p:sp>
              <p:nvSpPr>
                <p:cNvPr id="21579" name="Freeform 208"/>
                <p:cNvSpPr>
                  <a:spLocks/>
                </p:cNvSpPr>
                <p:nvPr/>
              </p:nvSpPr>
              <p:spPr bwMode="auto">
                <a:xfrm>
                  <a:off x="3453" y="63"/>
                  <a:ext cx="487" cy="118"/>
                </a:xfrm>
                <a:custGeom>
                  <a:avLst/>
                  <a:gdLst>
                    <a:gd name="T0" fmla="*/ 487 w 487"/>
                    <a:gd name="T1" fmla="*/ 118 h 118"/>
                    <a:gd name="T2" fmla="*/ 365 w 487"/>
                    <a:gd name="T3" fmla="*/ 0 h 118"/>
                    <a:gd name="T4" fmla="*/ 0 w 487"/>
                    <a:gd name="T5" fmla="*/ 0 h 118"/>
                    <a:gd name="T6" fmla="*/ 61 w 487"/>
                    <a:gd name="T7" fmla="*/ 118 h 118"/>
                    <a:gd name="T8" fmla="*/ 487 w 487"/>
                    <a:gd name="T9" fmla="*/ 118 h 118"/>
                    <a:gd name="T10" fmla="*/ 487 w 487"/>
                    <a:gd name="T11" fmla="*/ 118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7"/>
                    <a:gd name="T19" fmla="*/ 0 h 118"/>
                    <a:gd name="T20" fmla="*/ 487 w 487"/>
                    <a:gd name="T21" fmla="*/ 118 h 11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7" h="118">
                      <a:moveTo>
                        <a:pt x="487" y="118"/>
                      </a:moveTo>
                      <a:lnTo>
                        <a:pt x="365" y="0"/>
                      </a:lnTo>
                      <a:lnTo>
                        <a:pt x="0" y="0"/>
                      </a:lnTo>
                      <a:lnTo>
                        <a:pt x="61" y="118"/>
                      </a:lnTo>
                      <a:lnTo>
                        <a:pt x="487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1580" name="Freeform 209"/>
                <p:cNvSpPr>
                  <a:spLocks/>
                </p:cNvSpPr>
                <p:nvPr/>
              </p:nvSpPr>
              <p:spPr bwMode="auto">
                <a:xfrm>
                  <a:off x="3441" y="63"/>
                  <a:ext cx="73" cy="118"/>
                </a:xfrm>
                <a:custGeom>
                  <a:avLst/>
                  <a:gdLst>
                    <a:gd name="T0" fmla="*/ 73 w 73"/>
                    <a:gd name="T1" fmla="*/ 118 h 118"/>
                    <a:gd name="T2" fmla="*/ 12 w 73"/>
                    <a:gd name="T3" fmla="*/ 0 h 118"/>
                    <a:gd name="T4" fmla="*/ 0 w 73"/>
                    <a:gd name="T5" fmla="*/ 0 h 118"/>
                    <a:gd name="T6" fmla="*/ 73 w 73"/>
                    <a:gd name="T7" fmla="*/ 118 h 118"/>
                    <a:gd name="T8" fmla="*/ 73 w 73"/>
                    <a:gd name="T9" fmla="*/ 118 h 118"/>
                    <a:gd name="T10" fmla="*/ 73 w 73"/>
                    <a:gd name="T11" fmla="*/ 118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3"/>
                    <a:gd name="T19" fmla="*/ 0 h 118"/>
                    <a:gd name="T20" fmla="*/ 73 w 73"/>
                    <a:gd name="T21" fmla="*/ 118 h 11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3" h="118">
                      <a:moveTo>
                        <a:pt x="73" y="118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73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1543" name="Freeform 210"/>
              <p:cNvSpPr>
                <a:spLocks/>
              </p:cNvSpPr>
              <p:nvPr/>
            </p:nvSpPr>
            <p:spPr bwMode="auto">
              <a:xfrm>
                <a:off x="644" y="3461"/>
                <a:ext cx="351" cy="15"/>
              </a:xfrm>
              <a:custGeom>
                <a:avLst/>
                <a:gdLst>
                  <a:gd name="T0" fmla="*/ 1 w 632"/>
                  <a:gd name="T1" fmla="*/ 0 h 118"/>
                  <a:gd name="T2" fmla="*/ 1 w 632"/>
                  <a:gd name="T3" fmla="*/ 0 h 118"/>
                  <a:gd name="T4" fmla="*/ 1 w 632"/>
                  <a:gd name="T5" fmla="*/ 0 h 118"/>
                  <a:gd name="T6" fmla="*/ 0 w 632"/>
                  <a:gd name="T7" fmla="*/ 0 h 118"/>
                  <a:gd name="T8" fmla="*/ 1 w 632"/>
                  <a:gd name="T9" fmla="*/ 0 h 118"/>
                  <a:gd name="T10" fmla="*/ 1 w 632"/>
                  <a:gd name="T11" fmla="*/ 0 h 1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2"/>
                  <a:gd name="T19" fmla="*/ 0 h 118"/>
                  <a:gd name="T20" fmla="*/ 632 w 632"/>
                  <a:gd name="T21" fmla="*/ 118 h 1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2" h="118">
                    <a:moveTo>
                      <a:pt x="474" y="118"/>
                    </a:moveTo>
                    <a:lnTo>
                      <a:pt x="632" y="0"/>
                    </a:lnTo>
                    <a:lnTo>
                      <a:pt x="207" y="0"/>
                    </a:lnTo>
                    <a:lnTo>
                      <a:pt x="0" y="118"/>
                    </a:lnTo>
                    <a:lnTo>
                      <a:pt x="474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44" name="Freeform 211"/>
              <p:cNvSpPr>
                <a:spLocks/>
              </p:cNvSpPr>
              <p:nvPr/>
            </p:nvSpPr>
            <p:spPr bwMode="auto">
              <a:xfrm>
                <a:off x="2458" y="3461"/>
                <a:ext cx="351" cy="15"/>
              </a:xfrm>
              <a:custGeom>
                <a:avLst/>
                <a:gdLst>
                  <a:gd name="T0" fmla="*/ 1 w 632"/>
                  <a:gd name="T1" fmla="*/ 0 h 118"/>
                  <a:gd name="T2" fmla="*/ 1 w 632"/>
                  <a:gd name="T3" fmla="*/ 0 h 118"/>
                  <a:gd name="T4" fmla="*/ 0 w 632"/>
                  <a:gd name="T5" fmla="*/ 0 h 118"/>
                  <a:gd name="T6" fmla="*/ 1 w 632"/>
                  <a:gd name="T7" fmla="*/ 0 h 118"/>
                  <a:gd name="T8" fmla="*/ 1 w 632"/>
                  <a:gd name="T9" fmla="*/ 0 h 118"/>
                  <a:gd name="T10" fmla="*/ 1 w 632"/>
                  <a:gd name="T11" fmla="*/ 0 h 1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2"/>
                  <a:gd name="T19" fmla="*/ 0 h 118"/>
                  <a:gd name="T20" fmla="*/ 632 w 632"/>
                  <a:gd name="T21" fmla="*/ 118 h 1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2" h="118">
                    <a:moveTo>
                      <a:pt x="632" y="118"/>
                    </a:moveTo>
                    <a:lnTo>
                      <a:pt x="426" y="0"/>
                    </a:lnTo>
                    <a:lnTo>
                      <a:pt x="0" y="0"/>
                    </a:lnTo>
                    <a:lnTo>
                      <a:pt x="158" y="118"/>
                    </a:lnTo>
                    <a:lnTo>
                      <a:pt x="632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45" name="Freeform 212"/>
              <p:cNvSpPr>
                <a:spLocks/>
              </p:cNvSpPr>
              <p:nvPr/>
            </p:nvSpPr>
            <p:spPr bwMode="auto">
              <a:xfrm>
                <a:off x="2904" y="3461"/>
                <a:ext cx="378" cy="15"/>
              </a:xfrm>
              <a:custGeom>
                <a:avLst/>
                <a:gdLst>
                  <a:gd name="T0" fmla="*/ 1 w 681"/>
                  <a:gd name="T1" fmla="*/ 0 h 118"/>
                  <a:gd name="T2" fmla="*/ 1 w 681"/>
                  <a:gd name="T3" fmla="*/ 0 h 118"/>
                  <a:gd name="T4" fmla="*/ 0 w 681"/>
                  <a:gd name="T5" fmla="*/ 0 h 118"/>
                  <a:gd name="T6" fmla="*/ 1 w 681"/>
                  <a:gd name="T7" fmla="*/ 0 h 118"/>
                  <a:gd name="T8" fmla="*/ 1 w 681"/>
                  <a:gd name="T9" fmla="*/ 0 h 118"/>
                  <a:gd name="T10" fmla="*/ 1 w 681"/>
                  <a:gd name="T11" fmla="*/ 0 h 1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18"/>
                  <a:gd name="T20" fmla="*/ 681 w 681"/>
                  <a:gd name="T21" fmla="*/ 118 h 1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18">
                    <a:moveTo>
                      <a:pt x="681" y="118"/>
                    </a:moveTo>
                    <a:lnTo>
                      <a:pt x="402" y="0"/>
                    </a:lnTo>
                    <a:lnTo>
                      <a:pt x="0" y="0"/>
                    </a:lnTo>
                    <a:lnTo>
                      <a:pt x="244" y="118"/>
                    </a:lnTo>
                    <a:lnTo>
                      <a:pt x="681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46" name="Freeform 213"/>
              <p:cNvSpPr>
                <a:spLocks/>
              </p:cNvSpPr>
              <p:nvPr/>
            </p:nvSpPr>
            <p:spPr bwMode="auto">
              <a:xfrm>
                <a:off x="171" y="3461"/>
                <a:ext cx="378" cy="15"/>
              </a:xfrm>
              <a:custGeom>
                <a:avLst/>
                <a:gdLst>
                  <a:gd name="T0" fmla="*/ 1 w 681"/>
                  <a:gd name="T1" fmla="*/ 0 h 118"/>
                  <a:gd name="T2" fmla="*/ 1 w 681"/>
                  <a:gd name="T3" fmla="*/ 0 h 118"/>
                  <a:gd name="T4" fmla="*/ 1 w 681"/>
                  <a:gd name="T5" fmla="*/ 0 h 118"/>
                  <a:gd name="T6" fmla="*/ 0 w 681"/>
                  <a:gd name="T7" fmla="*/ 0 h 118"/>
                  <a:gd name="T8" fmla="*/ 1 w 681"/>
                  <a:gd name="T9" fmla="*/ 0 h 118"/>
                  <a:gd name="T10" fmla="*/ 1 w 681"/>
                  <a:gd name="T11" fmla="*/ 0 h 1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18"/>
                  <a:gd name="T20" fmla="*/ 681 w 681"/>
                  <a:gd name="T21" fmla="*/ 118 h 1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18">
                    <a:moveTo>
                      <a:pt x="438" y="118"/>
                    </a:moveTo>
                    <a:lnTo>
                      <a:pt x="681" y="0"/>
                    </a:lnTo>
                    <a:lnTo>
                      <a:pt x="280" y="0"/>
                    </a:lnTo>
                    <a:lnTo>
                      <a:pt x="0" y="118"/>
                    </a:lnTo>
                    <a:lnTo>
                      <a:pt x="438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47" name="Freeform 214"/>
              <p:cNvSpPr>
                <a:spLocks/>
              </p:cNvSpPr>
              <p:nvPr/>
            </p:nvSpPr>
            <p:spPr bwMode="auto">
              <a:xfrm>
                <a:off x="3322" y="3461"/>
                <a:ext cx="7" cy="3"/>
              </a:xfrm>
              <a:custGeom>
                <a:avLst/>
                <a:gdLst>
                  <a:gd name="T0" fmla="*/ 1 w 13"/>
                  <a:gd name="T1" fmla="*/ 0 h 9"/>
                  <a:gd name="T2" fmla="*/ 1 w 13"/>
                  <a:gd name="T3" fmla="*/ 0 h 9"/>
                  <a:gd name="T4" fmla="*/ 0 w 13"/>
                  <a:gd name="T5" fmla="*/ 0 h 9"/>
                  <a:gd name="T6" fmla="*/ 1 w 13"/>
                  <a:gd name="T7" fmla="*/ 0 h 9"/>
                  <a:gd name="T8" fmla="*/ 1 w 13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9"/>
                  <a:gd name="T17" fmla="*/ 13 w 13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9">
                    <a:moveTo>
                      <a:pt x="13" y="9"/>
                    </a:moveTo>
                    <a:lnTo>
                      <a:pt x="13" y="0"/>
                    </a:lnTo>
                    <a:lnTo>
                      <a:pt x="0" y="0"/>
                    </a:lnTo>
                    <a:lnTo>
                      <a:pt x="13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1548" name="Group 215"/>
              <p:cNvGrpSpPr>
                <a:grpSpLocks/>
              </p:cNvGrpSpPr>
              <p:nvPr/>
            </p:nvGrpSpPr>
            <p:grpSpPr bwMode="auto">
              <a:xfrm>
                <a:off x="1568" y="3500"/>
                <a:ext cx="317" cy="27"/>
                <a:chOff x="2590" y="371"/>
                <a:chExt cx="571" cy="216"/>
              </a:xfrm>
            </p:grpSpPr>
            <p:sp>
              <p:nvSpPr>
                <p:cNvPr id="21577" name="Freeform 216"/>
                <p:cNvSpPr>
                  <a:spLocks/>
                </p:cNvSpPr>
                <p:nvPr/>
              </p:nvSpPr>
              <p:spPr bwMode="auto">
                <a:xfrm>
                  <a:off x="2590" y="371"/>
                  <a:ext cx="571" cy="216"/>
                </a:xfrm>
                <a:custGeom>
                  <a:avLst/>
                  <a:gdLst>
                    <a:gd name="T0" fmla="*/ 571 w 571"/>
                    <a:gd name="T1" fmla="*/ 216 h 216"/>
                    <a:gd name="T2" fmla="*/ 523 w 571"/>
                    <a:gd name="T3" fmla="*/ 0 h 216"/>
                    <a:gd name="T4" fmla="*/ 49 w 571"/>
                    <a:gd name="T5" fmla="*/ 0 h 216"/>
                    <a:gd name="T6" fmla="*/ 0 w 571"/>
                    <a:gd name="T7" fmla="*/ 216 h 216"/>
                    <a:gd name="T8" fmla="*/ 571 w 571"/>
                    <a:gd name="T9" fmla="*/ 216 h 216"/>
                    <a:gd name="T10" fmla="*/ 571 w 571"/>
                    <a:gd name="T11" fmla="*/ 216 h 2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71"/>
                    <a:gd name="T19" fmla="*/ 0 h 216"/>
                    <a:gd name="T20" fmla="*/ 571 w 571"/>
                    <a:gd name="T21" fmla="*/ 216 h 2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71" h="216">
                      <a:moveTo>
                        <a:pt x="571" y="216"/>
                      </a:moveTo>
                      <a:lnTo>
                        <a:pt x="523" y="0"/>
                      </a:lnTo>
                      <a:lnTo>
                        <a:pt x="49" y="0"/>
                      </a:lnTo>
                      <a:lnTo>
                        <a:pt x="0" y="216"/>
                      </a:lnTo>
                      <a:lnTo>
                        <a:pt x="571" y="2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1578" name="Freeform 217"/>
                <p:cNvSpPr>
                  <a:spLocks/>
                </p:cNvSpPr>
                <p:nvPr/>
              </p:nvSpPr>
              <p:spPr bwMode="auto">
                <a:xfrm>
                  <a:off x="3113" y="371"/>
                  <a:ext cx="48" cy="216"/>
                </a:xfrm>
                <a:custGeom>
                  <a:avLst/>
                  <a:gdLst>
                    <a:gd name="T0" fmla="*/ 48 w 48"/>
                    <a:gd name="T1" fmla="*/ 216 h 216"/>
                    <a:gd name="T2" fmla="*/ 12 w 48"/>
                    <a:gd name="T3" fmla="*/ 0 h 216"/>
                    <a:gd name="T4" fmla="*/ 0 w 48"/>
                    <a:gd name="T5" fmla="*/ 0 h 216"/>
                    <a:gd name="T6" fmla="*/ 48 w 48"/>
                    <a:gd name="T7" fmla="*/ 216 h 216"/>
                    <a:gd name="T8" fmla="*/ 48 w 48"/>
                    <a:gd name="T9" fmla="*/ 216 h 216"/>
                    <a:gd name="T10" fmla="*/ 48 w 48"/>
                    <a:gd name="T11" fmla="*/ 216 h 2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"/>
                    <a:gd name="T19" fmla="*/ 0 h 216"/>
                    <a:gd name="T20" fmla="*/ 48 w 48"/>
                    <a:gd name="T21" fmla="*/ 216 h 2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" h="216">
                      <a:moveTo>
                        <a:pt x="48" y="216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48" y="2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1549" name="Freeform 218"/>
              <p:cNvSpPr>
                <a:spLocks/>
              </p:cNvSpPr>
              <p:nvPr/>
            </p:nvSpPr>
            <p:spPr bwMode="auto">
              <a:xfrm>
                <a:off x="906" y="3500"/>
                <a:ext cx="406" cy="27"/>
              </a:xfrm>
              <a:custGeom>
                <a:avLst/>
                <a:gdLst>
                  <a:gd name="T0" fmla="*/ 1 w 730"/>
                  <a:gd name="T1" fmla="*/ 0 h 216"/>
                  <a:gd name="T2" fmla="*/ 1 w 730"/>
                  <a:gd name="T3" fmla="*/ 0 h 216"/>
                  <a:gd name="T4" fmla="*/ 1 w 730"/>
                  <a:gd name="T5" fmla="*/ 0 h 216"/>
                  <a:gd name="T6" fmla="*/ 0 w 730"/>
                  <a:gd name="T7" fmla="*/ 0 h 216"/>
                  <a:gd name="T8" fmla="*/ 1 w 730"/>
                  <a:gd name="T9" fmla="*/ 0 h 216"/>
                  <a:gd name="T10" fmla="*/ 1 w 730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0"/>
                  <a:gd name="T19" fmla="*/ 0 h 216"/>
                  <a:gd name="T20" fmla="*/ 730 w 730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0" h="216">
                    <a:moveTo>
                      <a:pt x="596" y="216"/>
                    </a:moveTo>
                    <a:lnTo>
                      <a:pt x="730" y="0"/>
                    </a:lnTo>
                    <a:lnTo>
                      <a:pt x="231" y="0"/>
                    </a:lnTo>
                    <a:lnTo>
                      <a:pt x="0" y="216"/>
                    </a:lnTo>
                    <a:lnTo>
                      <a:pt x="596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0" name="Freeform 219"/>
              <p:cNvSpPr>
                <a:spLocks/>
              </p:cNvSpPr>
              <p:nvPr/>
            </p:nvSpPr>
            <p:spPr bwMode="auto">
              <a:xfrm>
                <a:off x="2148" y="3500"/>
                <a:ext cx="398" cy="27"/>
              </a:xfrm>
              <a:custGeom>
                <a:avLst/>
                <a:gdLst>
                  <a:gd name="T0" fmla="*/ 1 w 717"/>
                  <a:gd name="T1" fmla="*/ 0 h 216"/>
                  <a:gd name="T2" fmla="*/ 1 w 717"/>
                  <a:gd name="T3" fmla="*/ 0 h 216"/>
                  <a:gd name="T4" fmla="*/ 0 w 717"/>
                  <a:gd name="T5" fmla="*/ 0 h 216"/>
                  <a:gd name="T6" fmla="*/ 1 w 717"/>
                  <a:gd name="T7" fmla="*/ 0 h 216"/>
                  <a:gd name="T8" fmla="*/ 1 w 717"/>
                  <a:gd name="T9" fmla="*/ 0 h 216"/>
                  <a:gd name="T10" fmla="*/ 1 w 717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7"/>
                  <a:gd name="T19" fmla="*/ 0 h 216"/>
                  <a:gd name="T20" fmla="*/ 717 w 717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7" h="216">
                    <a:moveTo>
                      <a:pt x="717" y="216"/>
                    </a:moveTo>
                    <a:lnTo>
                      <a:pt x="498" y="0"/>
                    </a:lnTo>
                    <a:lnTo>
                      <a:pt x="0" y="0"/>
                    </a:lnTo>
                    <a:lnTo>
                      <a:pt x="133" y="216"/>
                    </a:lnTo>
                    <a:lnTo>
                      <a:pt x="717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1" name="Freeform 220"/>
              <p:cNvSpPr>
                <a:spLocks/>
              </p:cNvSpPr>
              <p:nvPr/>
            </p:nvSpPr>
            <p:spPr bwMode="auto">
              <a:xfrm>
                <a:off x="2141" y="3500"/>
                <a:ext cx="81" cy="27"/>
              </a:xfrm>
              <a:custGeom>
                <a:avLst/>
                <a:gdLst>
                  <a:gd name="T0" fmla="*/ 1 w 146"/>
                  <a:gd name="T1" fmla="*/ 0 h 216"/>
                  <a:gd name="T2" fmla="*/ 1 w 146"/>
                  <a:gd name="T3" fmla="*/ 0 h 216"/>
                  <a:gd name="T4" fmla="*/ 0 w 146"/>
                  <a:gd name="T5" fmla="*/ 0 h 216"/>
                  <a:gd name="T6" fmla="*/ 1 w 146"/>
                  <a:gd name="T7" fmla="*/ 0 h 216"/>
                  <a:gd name="T8" fmla="*/ 1 w 146"/>
                  <a:gd name="T9" fmla="*/ 0 h 216"/>
                  <a:gd name="T10" fmla="*/ 1 w 146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6"/>
                  <a:gd name="T19" fmla="*/ 0 h 216"/>
                  <a:gd name="T20" fmla="*/ 146 w 146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6" h="216">
                    <a:moveTo>
                      <a:pt x="146" y="216"/>
                    </a:moveTo>
                    <a:lnTo>
                      <a:pt x="13" y="0"/>
                    </a:lnTo>
                    <a:lnTo>
                      <a:pt x="0" y="0"/>
                    </a:lnTo>
                    <a:lnTo>
                      <a:pt x="134" y="216"/>
                    </a:lnTo>
                    <a:lnTo>
                      <a:pt x="146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2" name="Freeform 221"/>
              <p:cNvSpPr>
                <a:spLocks/>
              </p:cNvSpPr>
              <p:nvPr/>
            </p:nvSpPr>
            <p:spPr bwMode="auto">
              <a:xfrm>
                <a:off x="231" y="3500"/>
                <a:ext cx="528" cy="27"/>
              </a:xfrm>
              <a:custGeom>
                <a:avLst/>
                <a:gdLst>
                  <a:gd name="T0" fmla="*/ 1 w 949"/>
                  <a:gd name="T1" fmla="*/ 0 h 216"/>
                  <a:gd name="T2" fmla="*/ 0 w 949"/>
                  <a:gd name="T3" fmla="*/ 0 h 216"/>
                  <a:gd name="T4" fmla="*/ 1 w 949"/>
                  <a:gd name="T5" fmla="*/ 0 h 216"/>
                  <a:gd name="T6" fmla="*/ 1 w 949"/>
                  <a:gd name="T7" fmla="*/ 0 h 216"/>
                  <a:gd name="T8" fmla="*/ 1 w 949"/>
                  <a:gd name="T9" fmla="*/ 0 h 216"/>
                  <a:gd name="T10" fmla="*/ 1 w 949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49"/>
                  <a:gd name="T19" fmla="*/ 0 h 216"/>
                  <a:gd name="T20" fmla="*/ 949 w 949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49" h="216">
                    <a:moveTo>
                      <a:pt x="402" y="0"/>
                    </a:moveTo>
                    <a:lnTo>
                      <a:pt x="0" y="216"/>
                    </a:lnTo>
                    <a:lnTo>
                      <a:pt x="633" y="216"/>
                    </a:lnTo>
                    <a:lnTo>
                      <a:pt x="949" y="0"/>
                    </a:lnTo>
                    <a:lnTo>
                      <a:pt x="4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3" name="Freeform 222"/>
              <p:cNvSpPr>
                <a:spLocks/>
              </p:cNvSpPr>
              <p:nvPr/>
            </p:nvSpPr>
            <p:spPr bwMode="auto">
              <a:xfrm>
                <a:off x="2695" y="3500"/>
                <a:ext cx="527" cy="27"/>
              </a:xfrm>
              <a:custGeom>
                <a:avLst/>
                <a:gdLst>
                  <a:gd name="T0" fmla="*/ 1 w 948"/>
                  <a:gd name="T1" fmla="*/ 0 h 216"/>
                  <a:gd name="T2" fmla="*/ 1 w 948"/>
                  <a:gd name="T3" fmla="*/ 0 h 216"/>
                  <a:gd name="T4" fmla="*/ 1 w 948"/>
                  <a:gd name="T5" fmla="*/ 0 h 216"/>
                  <a:gd name="T6" fmla="*/ 0 w 948"/>
                  <a:gd name="T7" fmla="*/ 0 h 216"/>
                  <a:gd name="T8" fmla="*/ 1 w 948"/>
                  <a:gd name="T9" fmla="*/ 0 h 216"/>
                  <a:gd name="T10" fmla="*/ 1 w 948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48"/>
                  <a:gd name="T19" fmla="*/ 0 h 216"/>
                  <a:gd name="T20" fmla="*/ 948 w 948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48" h="216">
                    <a:moveTo>
                      <a:pt x="316" y="216"/>
                    </a:moveTo>
                    <a:lnTo>
                      <a:pt x="948" y="216"/>
                    </a:lnTo>
                    <a:lnTo>
                      <a:pt x="547" y="0"/>
                    </a:lnTo>
                    <a:lnTo>
                      <a:pt x="0" y="0"/>
                    </a:lnTo>
                    <a:lnTo>
                      <a:pt x="316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4" name="Freeform 223"/>
              <p:cNvSpPr>
                <a:spLocks/>
              </p:cNvSpPr>
              <p:nvPr/>
            </p:nvSpPr>
            <p:spPr bwMode="auto">
              <a:xfrm>
                <a:off x="3262" y="3500"/>
                <a:ext cx="67" cy="5"/>
              </a:xfrm>
              <a:custGeom>
                <a:avLst/>
                <a:gdLst>
                  <a:gd name="T0" fmla="*/ 1 w 122"/>
                  <a:gd name="T1" fmla="*/ 0 h 45"/>
                  <a:gd name="T2" fmla="*/ 1 w 122"/>
                  <a:gd name="T3" fmla="*/ 0 h 45"/>
                  <a:gd name="T4" fmla="*/ 0 w 122"/>
                  <a:gd name="T5" fmla="*/ 0 h 45"/>
                  <a:gd name="T6" fmla="*/ 1 w 122"/>
                  <a:gd name="T7" fmla="*/ 0 h 45"/>
                  <a:gd name="T8" fmla="*/ 1 w 122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2"/>
                  <a:gd name="T16" fmla="*/ 0 h 45"/>
                  <a:gd name="T17" fmla="*/ 122 w 122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2" h="45">
                    <a:moveTo>
                      <a:pt x="122" y="45"/>
                    </a:moveTo>
                    <a:lnTo>
                      <a:pt x="122" y="0"/>
                    </a:lnTo>
                    <a:lnTo>
                      <a:pt x="0" y="0"/>
                    </a:lnTo>
                    <a:lnTo>
                      <a:pt x="122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5" name="Freeform 224"/>
              <p:cNvSpPr>
                <a:spLocks/>
              </p:cNvSpPr>
              <p:nvPr/>
            </p:nvSpPr>
            <p:spPr bwMode="auto">
              <a:xfrm>
                <a:off x="131" y="3500"/>
                <a:ext cx="60" cy="5"/>
              </a:xfrm>
              <a:custGeom>
                <a:avLst/>
                <a:gdLst>
                  <a:gd name="T0" fmla="*/ 0 w 109"/>
                  <a:gd name="T1" fmla="*/ 0 h 45"/>
                  <a:gd name="T2" fmla="*/ 0 w 109"/>
                  <a:gd name="T3" fmla="*/ 0 h 45"/>
                  <a:gd name="T4" fmla="*/ 1 w 109"/>
                  <a:gd name="T5" fmla="*/ 0 h 45"/>
                  <a:gd name="T6" fmla="*/ 0 w 109"/>
                  <a:gd name="T7" fmla="*/ 0 h 45"/>
                  <a:gd name="T8" fmla="*/ 0 w 109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"/>
                  <a:gd name="T16" fmla="*/ 0 h 45"/>
                  <a:gd name="T17" fmla="*/ 109 w 109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" h="45">
                    <a:moveTo>
                      <a:pt x="0" y="0"/>
                    </a:moveTo>
                    <a:lnTo>
                      <a:pt x="0" y="45"/>
                    </a:lnTo>
                    <a:lnTo>
                      <a:pt x="1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1556" name="Group 225"/>
              <p:cNvGrpSpPr>
                <a:grpSpLocks/>
              </p:cNvGrpSpPr>
              <p:nvPr/>
            </p:nvGrpSpPr>
            <p:grpSpPr bwMode="auto">
              <a:xfrm>
                <a:off x="1473" y="3568"/>
                <a:ext cx="507" cy="65"/>
                <a:chOff x="2420" y="922"/>
                <a:chExt cx="912" cy="524"/>
              </a:xfrm>
            </p:grpSpPr>
            <p:sp>
              <p:nvSpPr>
                <p:cNvPr id="21575" name="Freeform 226"/>
                <p:cNvSpPr>
                  <a:spLocks/>
                </p:cNvSpPr>
                <p:nvPr/>
              </p:nvSpPr>
              <p:spPr bwMode="auto">
                <a:xfrm>
                  <a:off x="2420" y="922"/>
                  <a:ext cx="912" cy="524"/>
                </a:xfrm>
                <a:custGeom>
                  <a:avLst/>
                  <a:gdLst>
                    <a:gd name="T0" fmla="*/ 109 w 912"/>
                    <a:gd name="T1" fmla="*/ 0 h 524"/>
                    <a:gd name="T2" fmla="*/ 0 w 912"/>
                    <a:gd name="T3" fmla="*/ 524 h 524"/>
                    <a:gd name="T4" fmla="*/ 912 w 912"/>
                    <a:gd name="T5" fmla="*/ 524 h 524"/>
                    <a:gd name="T6" fmla="*/ 802 w 912"/>
                    <a:gd name="T7" fmla="*/ 0 h 524"/>
                    <a:gd name="T8" fmla="*/ 109 w 912"/>
                    <a:gd name="T9" fmla="*/ 0 h 524"/>
                    <a:gd name="T10" fmla="*/ 109 w 912"/>
                    <a:gd name="T11" fmla="*/ 0 h 5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2"/>
                    <a:gd name="T19" fmla="*/ 0 h 524"/>
                    <a:gd name="T20" fmla="*/ 912 w 912"/>
                    <a:gd name="T21" fmla="*/ 524 h 5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2" h="524">
                      <a:moveTo>
                        <a:pt x="109" y="0"/>
                      </a:moveTo>
                      <a:lnTo>
                        <a:pt x="0" y="524"/>
                      </a:lnTo>
                      <a:lnTo>
                        <a:pt x="912" y="524"/>
                      </a:lnTo>
                      <a:lnTo>
                        <a:pt x="802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1576" name="Freeform 227"/>
                <p:cNvSpPr>
                  <a:spLocks/>
                </p:cNvSpPr>
                <p:nvPr/>
              </p:nvSpPr>
              <p:spPr bwMode="auto">
                <a:xfrm>
                  <a:off x="3222" y="922"/>
                  <a:ext cx="110" cy="524"/>
                </a:xfrm>
                <a:custGeom>
                  <a:avLst/>
                  <a:gdLst>
                    <a:gd name="T0" fmla="*/ 0 w 110"/>
                    <a:gd name="T1" fmla="*/ 0 h 524"/>
                    <a:gd name="T2" fmla="*/ 110 w 110"/>
                    <a:gd name="T3" fmla="*/ 524 h 524"/>
                    <a:gd name="T4" fmla="*/ 110 w 110"/>
                    <a:gd name="T5" fmla="*/ 524 h 524"/>
                    <a:gd name="T6" fmla="*/ 12 w 110"/>
                    <a:gd name="T7" fmla="*/ 0 h 524"/>
                    <a:gd name="T8" fmla="*/ 0 w 110"/>
                    <a:gd name="T9" fmla="*/ 0 h 524"/>
                    <a:gd name="T10" fmla="*/ 0 w 110"/>
                    <a:gd name="T11" fmla="*/ 0 h 5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10"/>
                    <a:gd name="T19" fmla="*/ 0 h 524"/>
                    <a:gd name="T20" fmla="*/ 110 w 110"/>
                    <a:gd name="T21" fmla="*/ 524 h 5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10" h="524">
                      <a:moveTo>
                        <a:pt x="0" y="0"/>
                      </a:moveTo>
                      <a:lnTo>
                        <a:pt x="110" y="524"/>
                      </a:lnTo>
                      <a:lnTo>
                        <a:pt x="1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1557" name="Freeform 228"/>
              <p:cNvSpPr>
                <a:spLocks/>
              </p:cNvSpPr>
              <p:nvPr/>
            </p:nvSpPr>
            <p:spPr bwMode="auto">
              <a:xfrm>
                <a:off x="428" y="3568"/>
                <a:ext cx="694" cy="65"/>
              </a:xfrm>
              <a:custGeom>
                <a:avLst/>
                <a:gdLst>
                  <a:gd name="T0" fmla="*/ 1 w 1252"/>
                  <a:gd name="T1" fmla="*/ 0 h 524"/>
                  <a:gd name="T2" fmla="*/ 0 w 1252"/>
                  <a:gd name="T3" fmla="*/ 0 h 524"/>
                  <a:gd name="T4" fmla="*/ 1 w 1252"/>
                  <a:gd name="T5" fmla="*/ 0 h 524"/>
                  <a:gd name="T6" fmla="*/ 1 w 1252"/>
                  <a:gd name="T7" fmla="*/ 0 h 524"/>
                  <a:gd name="T8" fmla="*/ 1 w 1252"/>
                  <a:gd name="T9" fmla="*/ 0 h 524"/>
                  <a:gd name="T10" fmla="*/ 1 w 1252"/>
                  <a:gd name="T11" fmla="*/ 0 h 5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52"/>
                  <a:gd name="T19" fmla="*/ 0 h 524"/>
                  <a:gd name="T20" fmla="*/ 1252 w 1252"/>
                  <a:gd name="T21" fmla="*/ 524 h 5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52" h="524">
                    <a:moveTo>
                      <a:pt x="523" y="0"/>
                    </a:moveTo>
                    <a:lnTo>
                      <a:pt x="0" y="524"/>
                    </a:lnTo>
                    <a:lnTo>
                      <a:pt x="936" y="524"/>
                    </a:lnTo>
                    <a:lnTo>
                      <a:pt x="1252" y="0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8" name="Freeform 229"/>
              <p:cNvSpPr>
                <a:spLocks/>
              </p:cNvSpPr>
              <p:nvPr/>
            </p:nvSpPr>
            <p:spPr bwMode="auto">
              <a:xfrm>
                <a:off x="2331" y="3568"/>
                <a:ext cx="693" cy="65"/>
              </a:xfrm>
              <a:custGeom>
                <a:avLst/>
                <a:gdLst>
                  <a:gd name="T0" fmla="*/ 0 w 1252"/>
                  <a:gd name="T1" fmla="*/ 0 h 524"/>
                  <a:gd name="T2" fmla="*/ 1 w 1252"/>
                  <a:gd name="T3" fmla="*/ 0 h 524"/>
                  <a:gd name="T4" fmla="*/ 1 w 1252"/>
                  <a:gd name="T5" fmla="*/ 0 h 524"/>
                  <a:gd name="T6" fmla="*/ 1 w 1252"/>
                  <a:gd name="T7" fmla="*/ 0 h 524"/>
                  <a:gd name="T8" fmla="*/ 0 w 1252"/>
                  <a:gd name="T9" fmla="*/ 0 h 524"/>
                  <a:gd name="T10" fmla="*/ 0 w 1252"/>
                  <a:gd name="T11" fmla="*/ 0 h 5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52"/>
                  <a:gd name="T19" fmla="*/ 0 h 524"/>
                  <a:gd name="T20" fmla="*/ 1252 w 1252"/>
                  <a:gd name="T21" fmla="*/ 524 h 5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52" h="524">
                    <a:moveTo>
                      <a:pt x="0" y="0"/>
                    </a:moveTo>
                    <a:lnTo>
                      <a:pt x="316" y="524"/>
                    </a:lnTo>
                    <a:lnTo>
                      <a:pt x="1252" y="524"/>
                    </a:lnTo>
                    <a:lnTo>
                      <a:pt x="73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59" name="Freeform 230"/>
              <p:cNvSpPr>
                <a:spLocks/>
              </p:cNvSpPr>
              <p:nvPr/>
            </p:nvSpPr>
            <p:spPr bwMode="auto">
              <a:xfrm>
                <a:off x="2331" y="3568"/>
                <a:ext cx="174" cy="65"/>
              </a:xfrm>
              <a:custGeom>
                <a:avLst/>
                <a:gdLst>
                  <a:gd name="T0" fmla="*/ 0 w 316"/>
                  <a:gd name="T1" fmla="*/ 0 h 524"/>
                  <a:gd name="T2" fmla="*/ 1 w 316"/>
                  <a:gd name="T3" fmla="*/ 0 h 524"/>
                  <a:gd name="T4" fmla="*/ 1 w 316"/>
                  <a:gd name="T5" fmla="*/ 0 h 524"/>
                  <a:gd name="T6" fmla="*/ 0 w 316"/>
                  <a:gd name="T7" fmla="*/ 0 h 524"/>
                  <a:gd name="T8" fmla="*/ 0 w 316"/>
                  <a:gd name="T9" fmla="*/ 0 h 524"/>
                  <a:gd name="T10" fmla="*/ 0 w 316"/>
                  <a:gd name="T11" fmla="*/ 0 h 5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6"/>
                  <a:gd name="T19" fmla="*/ 0 h 524"/>
                  <a:gd name="T20" fmla="*/ 316 w 316"/>
                  <a:gd name="T21" fmla="*/ 524 h 5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6" h="524">
                    <a:moveTo>
                      <a:pt x="0" y="0"/>
                    </a:moveTo>
                    <a:lnTo>
                      <a:pt x="316" y="5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0" name="Freeform 231"/>
              <p:cNvSpPr>
                <a:spLocks/>
              </p:cNvSpPr>
              <p:nvPr/>
            </p:nvSpPr>
            <p:spPr bwMode="auto">
              <a:xfrm>
                <a:off x="131" y="3568"/>
                <a:ext cx="188" cy="30"/>
              </a:xfrm>
              <a:custGeom>
                <a:avLst/>
                <a:gdLst>
                  <a:gd name="T0" fmla="*/ 0 w 340"/>
                  <a:gd name="T1" fmla="*/ 0 h 244"/>
                  <a:gd name="T2" fmla="*/ 0 w 340"/>
                  <a:gd name="T3" fmla="*/ 0 h 244"/>
                  <a:gd name="T4" fmla="*/ 1 w 340"/>
                  <a:gd name="T5" fmla="*/ 0 h 244"/>
                  <a:gd name="T6" fmla="*/ 0 w 340"/>
                  <a:gd name="T7" fmla="*/ 0 h 244"/>
                  <a:gd name="T8" fmla="*/ 0 w 340"/>
                  <a:gd name="T9" fmla="*/ 0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0"/>
                  <a:gd name="T16" fmla="*/ 0 h 244"/>
                  <a:gd name="T17" fmla="*/ 340 w 340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0" h="244">
                    <a:moveTo>
                      <a:pt x="0" y="0"/>
                    </a:moveTo>
                    <a:lnTo>
                      <a:pt x="0" y="244"/>
                    </a:lnTo>
                    <a:lnTo>
                      <a:pt x="3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1" name="Freeform 232"/>
              <p:cNvSpPr>
                <a:spLocks/>
              </p:cNvSpPr>
              <p:nvPr/>
            </p:nvSpPr>
            <p:spPr bwMode="auto">
              <a:xfrm>
                <a:off x="3133" y="3568"/>
                <a:ext cx="196" cy="30"/>
              </a:xfrm>
              <a:custGeom>
                <a:avLst/>
                <a:gdLst>
                  <a:gd name="T0" fmla="*/ 1 w 353"/>
                  <a:gd name="T1" fmla="*/ 0 h 244"/>
                  <a:gd name="T2" fmla="*/ 1 w 353"/>
                  <a:gd name="T3" fmla="*/ 0 h 244"/>
                  <a:gd name="T4" fmla="*/ 0 w 353"/>
                  <a:gd name="T5" fmla="*/ 0 h 244"/>
                  <a:gd name="T6" fmla="*/ 1 w 353"/>
                  <a:gd name="T7" fmla="*/ 0 h 244"/>
                  <a:gd name="T8" fmla="*/ 1 w 353"/>
                  <a:gd name="T9" fmla="*/ 0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3"/>
                  <a:gd name="T16" fmla="*/ 0 h 244"/>
                  <a:gd name="T17" fmla="*/ 353 w 353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3" h="244">
                    <a:moveTo>
                      <a:pt x="353" y="244"/>
                    </a:moveTo>
                    <a:lnTo>
                      <a:pt x="353" y="0"/>
                    </a:lnTo>
                    <a:lnTo>
                      <a:pt x="0" y="0"/>
                    </a:lnTo>
                    <a:lnTo>
                      <a:pt x="353" y="2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2" name="Freeform 233"/>
              <p:cNvSpPr>
                <a:spLocks/>
              </p:cNvSpPr>
              <p:nvPr/>
            </p:nvSpPr>
            <p:spPr bwMode="auto">
              <a:xfrm>
                <a:off x="2816" y="3747"/>
                <a:ext cx="513" cy="187"/>
              </a:xfrm>
              <a:custGeom>
                <a:avLst/>
                <a:gdLst>
                  <a:gd name="T0" fmla="*/ 1 w 925"/>
                  <a:gd name="T1" fmla="*/ 0 h 1509"/>
                  <a:gd name="T2" fmla="*/ 1 w 925"/>
                  <a:gd name="T3" fmla="*/ 0 h 1509"/>
                  <a:gd name="T4" fmla="*/ 0 w 925"/>
                  <a:gd name="T5" fmla="*/ 0 h 1509"/>
                  <a:gd name="T6" fmla="*/ 0 w 925"/>
                  <a:gd name="T7" fmla="*/ 0 h 1509"/>
                  <a:gd name="T8" fmla="*/ 1 w 925"/>
                  <a:gd name="T9" fmla="*/ 0 h 1509"/>
                  <a:gd name="T10" fmla="*/ 1 w 925"/>
                  <a:gd name="T11" fmla="*/ 0 h 1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25"/>
                  <a:gd name="T19" fmla="*/ 0 h 1509"/>
                  <a:gd name="T20" fmla="*/ 925 w 925"/>
                  <a:gd name="T21" fmla="*/ 1509 h 15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25" h="1509">
                    <a:moveTo>
                      <a:pt x="925" y="1509"/>
                    </a:moveTo>
                    <a:lnTo>
                      <a:pt x="925" y="1500"/>
                    </a:lnTo>
                    <a:lnTo>
                      <a:pt x="0" y="0"/>
                    </a:lnTo>
                    <a:lnTo>
                      <a:pt x="925" y="15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3" name="Freeform 234"/>
              <p:cNvSpPr>
                <a:spLocks/>
              </p:cNvSpPr>
              <p:nvPr/>
            </p:nvSpPr>
            <p:spPr bwMode="auto">
              <a:xfrm>
                <a:off x="1157" y="3747"/>
                <a:ext cx="1139" cy="241"/>
              </a:xfrm>
              <a:custGeom>
                <a:avLst/>
                <a:gdLst>
                  <a:gd name="T0" fmla="*/ 0 w 2055"/>
                  <a:gd name="T1" fmla="*/ 0 h 1952"/>
                  <a:gd name="T2" fmla="*/ 1 w 2055"/>
                  <a:gd name="T3" fmla="*/ 0 h 1952"/>
                  <a:gd name="T4" fmla="*/ 1 w 2055"/>
                  <a:gd name="T5" fmla="*/ 0 h 1952"/>
                  <a:gd name="T6" fmla="*/ 1 w 2055"/>
                  <a:gd name="T7" fmla="*/ 0 h 1952"/>
                  <a:gd name="T8" fmla="*/ 0 w 2055"/>
                  <a:gd name="T9" fmla="*/ 0 h 1952"/>
                  <a:gd name="T10" fmla="*/ 0 w 2055"/>
                  <a:gd name="T11" fmla="*/ 0 h 19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55"/>
                  <a:gd name="T19" fmla="*/ 0 h 1952"/>
                  <a:gd name="T20" fmla="*/ 2055 w 2055"/>
                  <a:gd name="T21" fmla="*/ 1952 h 19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55" h="1952">
                    <a:moveTo>
                      <a:pt x="0" y="1952"/>
                    </a:moveTo>
                    <a:lnTo>
                      <a:pt x="2055" y="1952"/>
                    </a:lnTo>
                    <a:lnTo>
                      <a:pt x="1666" y="0"/>
                    </a:lnTo>
                    <a:lnTo>
                      <a:pt x="389" y="0"/>
                    </a:lnTo>
                    <a:lnTo>
                      <a:pt x="0" y="19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4" name="Freeform 235"/>
              <p:cNvSpPr>
                <a:spLocks/>
              </p:cNvSpPr>
              <p:nvPr/>
            </p:nvSpPr>
            <p:spPr bwMode="auto">
              <a:xfrm>
                <a:off x="131" y="3747"/>
                <a:ext cx="506" cy="187"/>
              </a:xfrm>
              <a:custGeom>
                <a:avLst/>
                <a:gdLst>
                  <a:gd name="T0" fmla="*/ 0 w 912"/>
                  <a:gd name="T1" fmla="*/ 0 h 1509"/>
                  <a:gd name="T2" fmla="*/ 0 w 912"/>
                  <a:gd name="T3" fmla="*/ 0 h 1509"/>
                  <a:gd name="T4" fmla="*/ 1 w 912"/>
                  <a:gd name="T5" fmla="*/ 0 h 1509"/>
                  <a:gd name="T6" fmla="*/ 0 w 912"/>
                  <a:gd name="T7" fmla="*/ 0 h 1509"/>
                  <a:gd name="T8" fmla="*/ 0 w 912"/>
                  <a:gd name="T9" fmla="*/ 0 h 15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509"/>
                  <a:gd name="T17" fmla="*/ 912 w 912"/>
                  <a:gd name="T18" fmla="*/ 1509 h 15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509">
                    <a:moveTo>
                      <a:pt x="0" y="0"/>
                    </a:moveTo>
                    <a:lnTo>
                      <a:pt x="0" y="1509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5" name="Freeform 236"/>
              <p:cNvSpPr>
                <a:spLocks/>
              </p:cNvSpPr>
              <p:nvPr/>
            </p:nvSpPr>
            <p:spPr bwMode="auto">
              <a:xfrm>
                <a:off x="2816" y="3747"/>
                <a:ext cx="513" cy="185"/>
              </a:xfrm>
              <a:custGeom>
                <a:avLst/>
                <a:gdLst>
                  <a:gd name="T0" fmla="*/ 1 w 925"/>
                  <a:gd name="T1" fmla="*/ 0 h 1500"/>
                  <a:gd name="T2" fmla="*/ 1 w 925"/>
                  <a:gd name="T3" fmla="*/ 0 h 1500"/>
                  <a:gd name="T4" fmla="*/ 0 w 925"/>
                  <a:gd name="T5" fmla="*/ 0 h 1500"/>
                  <a:gd name="T6" fmla="*/ 1 w 925"/>
                  <a:gd name="T7" fmla="*/ 0 h 1500"/>
                  <a:gd name="T8" fmla="*/ 1 w 925"/>
                  <a:gd name="T9" fmla="*/ 0 h 15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5"/>
                  <a:gd name="T16" fmla="*/ 0 h 1500"/>
                  <a:gd name="T17" fmla="*/ 925 w 925"/>
                  <a:gd name="T18" fmla="*/ 1500 h 15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5" h="1500">
                    <a:moveTo>
                      <a:pt x="925" y="1500"/>
                    </a:moveTo>
                    <a:lnTo>
                      <a:pt x="925" y="0"/>
                    </a:lnTo>
                    <a:lnTo>
                      <a:pt x="0" y="0"/>
                    </a:lnTo>
                    <a:lnTo>
                      <a:pt x="925" y="1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6" name="Freeform 237"/>
              <p:cNvSpPr>
                <a:spLocks/>
              </p:cNvSpPr>
              <p:nvPr/>
            </p:nvSpPr>
            <p:spPr bwMode="auto">
              <a:xfrm>
                <a:off x="2816" y="3747"/>
                <a:ext cx="513" cy="185"/>
              </a:xfrm>
              <a:custGeom>
                <a:avLst/>
                <a:gdLst>
                  <a:gd name="T0" fmla="*/ 1 w 925"/>
                  <a:gd name="T1" fmla="*/ 0 h 1500"/>
                  <a:gd name="T2" fmla="*/ 1 w 925"/>
                  <a:gd name="T3" fmla="*/ 0 h 1500"/>
                  <a:gd name="T4" fmla="*/ 0 w 925"/>
                  <a:gd name="T5" fmla="*/ 0 h 1500"/>
                  <a:gd name="T6" fmla="*/ 1 w 925"/>
                  <a:gd name="T7" fmla="*/ 0 h 1500"/>
                  <a:gd name="T8" fmla="*/ 1 w 925"/>
                  <a:gd name="T9" fmla="*/ 0 h 15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5"/>
                  <a:gd name="T16" fmla="*/ 0 h 1500"/>
                  <a:gd name="T17" fmla="*/ 925 w 925"/>
                  <a:gd name="T18" fmla="*/ 1500 h 15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5" h="1500">
                    <a:moveTo>
                      <a:pt x="925" y="1500"/>
                    </a:moveTo>
                    <a:lnTo>
                      <a:pt x="925" y="1500"/>
                    </a:lnTo>
                    <a:lnTo>
                      <a:pt x="0" y="0"/>
                    </a:lnTo>
                    <a:lnTo>
                      <a:pt x="925" y="1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7" name="Freeform 238"/>
              <p:cNvSpPr>
                <a:spLocks/>
              </p:cNvSpPr>
              <p:nvPr/>
            </p:nvSpPr>
            <p:spPr bwMode="auto">
              <a:xfrm>
                <a:off x="1824" y="3454"/>
                <a:ext cx="217" cy="7"/>
              </a:xfrm>
              <a:custGeom>
                <a:avLst/>
                <a:gdLst>
                  <a:gd name="T0" fmla="*/ 1 w 389"/>
                  <a:gd name="T1" fmla="*/ 0 h 63"/>
                  <a:gd name="T2" fmla="*/ 1 w 389"/>
                  <a:gd name="T3" fmla="*/ 0 h 63"/>
                  <a:gd name="T4" fmla="*/ 0 w 389"/>
                  <a:gd name="T5" fmla="*/ 0 h 63"/>
                  <a:gd name="T6" fmla="*/ 1 w 389"/>
                  <a:gd name="T7" fmla="*/ 0 h 63"/>
                  <a:gd name="T8" fmla="*/ 1 w 389"/>
                  <a:gd name="T9" fmla="*/ 0 h 63"/>
                  <a:gd name="T10" fmla="*/ 1 w 389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9"/>
                  <a:gd name="T19" fmla="*/ 0 h 63"/>
                  <a:gd name="T20" fmla="*/ 389 w 389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9" h="63">
                    <a:moveTo>
                      <a:pt x="389" y="63"/>
                    </a:moveTo>
                    <a:lnTo>
                      <a:pt x="353" y="0"/>
                    </a:lnTo>
                    <a:lnTo>
                      <a:pt x="0" y="0"/>
                    </a:lnTo>
                    <a:lnTo>
                      <a:pt x="12" y="63"/>
                    </a:lnTo>
                    <a:lnTo>
                      <a:pt x="389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8" name="Freeform 239"/>
              <p:cNvSpPr>
                <a:spLocks/>
              </p:cNvSpPr>
              <p:nvPr/>
            </p:nvSpPr>
            <p:spPr bwMode="auto">
              <a:xfrm>
                <a:off x="1412" y="3454"/>
                <a:ext cx="224" cy="7"/>
              </a:xfrm>
              <a:custGeom>
                <a:avLst/>
                <a:gdLst>
                  <a:gd name="T0" fmla="*/ 1 w 402"/>
                  <a:gd name="T1" fmla="*/ 0 h 63"/>
                  <a:gd name="T2" fmla="*/ 1 w 402"/>
                  <a:gd name="T3" fmla="*/ 0 h 63"/>
                  <a:gd name="T4" fmla="*/ 1 w 402"/>
                  <a:gd name="T5" fmla="*/ 0 h 63"/>
                  <a:gd name="T6" fmla="*/ 0 w 402"/>
                  <a:gd name="T7" fmla="*/ 0 h 63"/>
                  <a:gd name="T8" fmla="*/ 1 w 402"/>
                  <a:gd name="T9" fmla="*/ 0 h 63"/>
                  <a:gd name="T10" fmla="*/ 1 w 402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2"/>
                  <a:gd name="T19" fmla="*/ 0 h 63"/>
                  <a:gd name="T20" fmla="*/ 402 w 402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2" h="63">
                    <a:moveTo>
                      <a:pt x="389" y="63"/>
                    </a:moveTo>
                    <a:lnTo>
                      <a:pt x="402" y="0"/>
                    </a:lnTo>
                    <a:lnTo>
                      <a:pt x="37" y="0"/>
                    </a:lnTo>
                    <a:lnTo>
                      <a:pt x="0" y="63"/>
                    </a:lnTo>
                    <a:lnTo>
                      <a:pt x="389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9" name="Freeform 240"/>
              <p:cNvSpPr>
                <a:spLocks/>
              </p:cNvSpPr>
              <p:nvPr/>
            </p:nvSpPr>
            <p:spPr bwMode="auto">
              <a:xfrm>
                <a:off x="995" y="3454"/>
                <a:ext cx="249" cy="7"/>
              </a:xfrm>
              <a:custGeom>
                <a:avLst/>
                <a:gdLst>
                  <a:gd name="T0" fmla="*/ 1 w 450"/>
                  <a:gd name="T1" fmla="*/ 0 h 63"/>
                  <a:gd name="T2" fmla="*/ 1 w 450"/>
                  <a:gd name="T3" fmla="*/ 0 h 63"/>
                  <a:gd name="T4" fmla="*/ 1 w 450"/>
                  <a:gd name="T5" fmla="*/ 0 h 63"/>
                  <a:gd name="T6" fmla="*/ 0 w 450"/>
                  <a:gd name="T7" fmla="*/ 0 h 63"/>
                  <a:gd name="T8" fmla="*/ 1 w 450"/>
                  <a:gd name="T9" fmla="*/ 0 h 63"/>
                  <a:gd name="T10" fmla="*/ 1 w 450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0"/>
                  <a:gd name="T19" fmla="*/ 0 h 63"/>
                  <a:gd name="T20" fmla="*/ 450 w 450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0" h="63">
                    <a:moveTo>
                      <a:pt x="377" y="63"/>
                    </a:moveTo>
                    <a:lnTo>
                      <a:pt x="450" y="0"/>
                    </a:lnTo>
                    <a:lnTo>
                      <a:pt x="98" y="0"/>
                    </a:lnTo>
                    <a:lnTo>
                      <a:pt x="0" y="63"/>
                    </a:lnTo>
                    <a:lnTo>
                      <a:pt x="377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0" name="Freeform 241"/>
              <p:cNvSpPr>
                <a:spLocks/>
              </p:cNvSpPr>
              <p:nvPr/>
            </p:nvSpPr>
            <p:spPr bwMode="auto">
              <a:xfrm>
                <a:off x="2209" y="3454"/>
                <a:ext cx="249" cy="7"/>
              </a:xfrm>
              <a:custGeom>
                <a:avLst/>
                <a:gdLst>
                  <a:gd name="T0" fmla="*/ 1 w 450"/>
                  <a:gd name="T1" fmla="*/ 0 h 63"/>
                  <a:gd name="T2" fmla="*/ 1 w 450"/>
                  <a:gd name="T3" fmla="*/ 0 h 63"/>
                  <a:gd name="T4" fmla="*/ 0 w 450"/>
                  <a:gd name="T5" fmla="*/ 0 h 63"/>
                  <a:gd name="T6" fmla="*/ 1 w 450"/>
                  <a:gd name="T7" fmla="*/ 0 h 63"/>
                  <a:gd name="T8" fmla="*/ 1 w 450"/>
                  <a:gd name="T9" fmla="*/ 0 h 63"/>
                  <a:gd name="T10" fmla="*/ 1 w 450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0"/>
                  <a:gd name="T19" fmla="*/ 0 h 63"/>
                  <a:gd name="T20" fmla="*/ 450 w 450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0" h="63">
                    <a:moveTo>
                      <a:pt x="450" y="63"/>
                    </a:moveTo>
                    <a:lnTo>
                      <a:pt x="353" y="0"/>
                    </a:lnTo>
                    <a:lnTo>
                      <a:pt x="0" y="0"/>
                    </a:lnTo>
                    <a:lnTo>
                      <a:pt x="73" y="63"/>
                    </a:lnTo>
                    <a:lnTo>
                      <a:pt x="45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1" name="Freeform 242"/>
              <p:cNvSpPr>
                <a:spLocks/>
              </p:cNvSpPr>
              <p:nvPr/>
            </p:nvSpPr>
            <p:spPr bwMode="auto">
              <a:xfrm>
                <a:off x="549" y="3454"/>
                <a:ext cx="284" cy="7"/>
              </a:xfrm>
              <a:custGeom>
                <a:avLst/>
                <a:gdLst>
                  <a:gd name="T0" fmla="*/ 1 w 511"/>
                  <a:gd name="T1" fmla="*/ 0 h 63"/>
                  <a:gd name="T2" fmla="*/ 1 w 511"/>
                  <a:gd name="T3" fmla="*/ 0 h 63"/>
                  <a:gd name="T4" fmla="*/ 1 w 511"/>
                  <a:gd name="T5" fmla="*/ 0 h 63"/>
                  <a:gd name="T6" fmla="*/ 0 w 511"/>
                  <a:gd name="T7" fmla="*/ 0 h 63"/>
                  <a:gd name="T8" fmla="*/ 1 w 511"/>
                  <a:gd name="T9" fmla="*/ 0 h 63"/>
                  <a:gd name="T10" fmla="*/ 1 w 511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1"/>
                  <a:gd name="T19" fmla="*/ 0 h 63"/>
                  <a:gd name="T20" fmla="*/ 511 w 511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1" h="63">
                    <a:moveTo>
                      <a:pt x="377" y="63"/>
                    </a:moveTo>
                    <a:lnTo>
                      <a:pt x="511" y="0"/>
                    </a:lnTo>
                    <a:lnTo>
                      <a:pt x="158" y="0"/>
                    </a:lnTo>
                    <a:lnTo>
                      <a:pt x="0" y="63"/>
                    </a:lnTo>
                    <a:lnTo>
                      <a:pt x="377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2" name="Freeform 243"/>
              <p:cNvSpPr>
                <a:spLocks/>
              </p:cNvSpPr>
              <p:nvPr/>
            </p:nvSpPr>
            <p:spPr bwMode="auto">
              <a:xfrm>
                <a:off x="2621" y="3454"/>
                <a:ext cx="283" cy="7"/>
              </a:xfrm>
              <a:custGeom>
                <a:avLst/>
                <a:gdLst>
                  <a:gd name="T0" fmla="*/ 1 w 510"/>
                  <a:gd name="T1" fmla="*/ 0 h 63"/>
                  <a:gd name="T2" fmla="*/ 1 w 510"/>
                  <a:gd name="T3" fmla="*/ 0 h 63"/>
                  <a:gd name="T4" fmla="*/ 0 w 510"/>
                  <a:gd name="T5" fmla="*/ 0 h 63"/>
                  <a:gd name="T6" fmla="*/ 1 w 510"/>
                  <a:gd name="T7" fmla="*/ 0 h 63"/>
                  <a:gd name="T8" fmla="*/ 1 w 510"/>
                  <a:gd name="T9" fmla="*/ 0 h 63"/>
                  <a:gd name="T10" fmla="*/ 1 w 510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0"/>
                  <a:gd name="T19" fmla="*/ 0 h 63"/>
                  <a:gd name="T20" fmla="*/ 510 w 510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0" h="63">
                    <a:moveTo>
                      <a:pt x="510" y="63"/>
                    </a:moveTo>
                    <a:lnTo>
                      <a:pt x="352" y="0"/>
                    </a:lnTo>
                    <a:lnTo>
                      <a:pt x="0" y="0"/>
                    </a:lnTo>
                    <a:lnTo>
                      <a:pt x="134" y="63"/>
                    </a:lnTo>
                    <a:lnTo>
                      <a:pt x="51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3" name="Freeform 244"/>
              <p:cNvSpPr>
                <a:spLocks/>
              </p:cNvSpPr>
              <p:nvPr/>
            </p:nvSpPr>
            <p:spPr bwMode="auto">
              <a:xfrm>
                <a:off x="3032" y="3454"/>
                <a:ext cx="290" cy="7"/>
              </a:xfrm>
              <a:custGeom>
                <a:avLst/>
                <a:gdLst>
                  <a:gd name="T0" fmla="*/ 1 w 522"/>
                  <a:gd name="T1" fmla="*/ 0 h 63"/>
                  <a:gd name="T2" fmla="*/ 1 w 522"/>
                  <a:gd name="T3" fmla="*/ 0 h 63"/>
                  <a:gd name="T4" fmla="*/ 0 w 522"/>
                  <a:gd name="T5" fmla="*/ 0 h 63"/>
                  <a:gd name="T6" fmla="*/ 1 w 522"/>
                  <a:gd name="T7" fmla="*/ 0 h 63"/>
                  <a:gd name="T8" fmla="*/ 1 w 522"/>
                  <a:gd name="T9" fmla="*/ 0 h 63"/>
                  <a:gd name="T10" fmla="*/ 1 w 522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2"/>
                  <a:gd name="T19" fmla="*/ 0 h 63"/>
                  <a:gd name="T20" fmla="*/ 522 w 522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2" h="63">
                    <a:moveTo>
                      <a:pt x="522" y="63"/>
                    </a:moveTo>
                    <a:lnTo>
                      <a:pt x="303" y="0"/>
                    </a:lnTo>
                    <a:lnTo>
                      <a:pt x="0" y="0"/>
                    </a:lnTo>
                    <a:lnTo>
                      <a:pt x="170" y="63"/>
                    </a:lnTo>
                    <a:lnTo>
                      <a:pt x="522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4" name="Freeform 245"/>
              <p:cNvSpPr>
                <a:spLocks/>
              </p:cNvSpPr>
              <p:nvPr/>
            </p:nvSpPr>
            <p:spPr bwMode="auto">
              <a:xfrm>
                <a:off x="131" y="3454"/>
                <a:ext cx="291" cy="7"/>
              </a:xfrm>
              <a:custGeom>
                <a:avLst/>
                <a:gdLst>
                  <a:gd name="T0" fmla="*/ 1 w 523"/>
                  <a:gd name="T1" fmla="*/ 0 h 63"/>
                  <a:gd name="T2" fmla="*/ 1 w 523"/>
                  <a:gd name="T3" fmla="*/ 0 h 63"/>
                  <a:gd name="T4" fmla="*/ 1 w 523"/>
                  <a:gd name="T5" fmla="*/ 0 h 63"/>
                  <a:gd name="T6" fmla="*/ 0 w 523"/>
                  <a:gd name="T7" fmla="*/ 0 h 63"/>
                  <a:gd name="T8" fmla="*/ 1 w 523"/>
                  <a:gd name="T9" fmla="*/ 0 h 63"/>
                  <a:gd name="T10" fmla="*/ 1 w 523"/>
                  <a:gd name="T11" fmla="*/ 0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3"/>
                  <a:gd name="T19" fmla="*/ 0 h 63"/>
                  <a:gd name="T20" fmla="*/ 523 w 523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3" h="63">
                    <a:moveTo>
                      <a:pt x="353" y="63"/>
                    </a:moveTo>
                    <a:lnTo>
                      <a:pt x="523" y="0"/>
                    </a:lnTo>
                    <a:lnTo>
                      <a:pt x="219" y="0"/>
                    </a:lnTo>
                    <a:lnTo>
                      <a:pt x="0" y="63"/>
                    </a:lnTo>
                    <a:lnTo>
                      <a:pt x="353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73" name="모서리가 둥근 직사각형 72"/>
          <p:cNvSpPr/>
          <p:nvPr/>
        </p:nvSpPr>
        <p:spPr>
          <a:xfrm>
            <a:off x="268288" y="1209675"/>
            <a:ext cx="8569325" cy="513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73453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ko-KR" sz="2500" b="1" dirty="0" smtClean="0"/>
              <a:t>5. </a:t>
            </a:r>
            <a:r>
              <a:rPr lang="ko-KR" altLang="en-US" sz="2500" b="1" dirty="0"/>
              <a:t>현장실습 오리엔테이션</a:t>
            </a:r>
            <a:endParaRPr kumimoji="0" lang="ko-KR" altLang="en-US" sz="2500" b="1" dirty="0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  <a:ea typeface="+mn-ea"/>
              </a:rPr>
              <a:t>가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 1) </a:t>
            </a:r>
            <a:r>
              <a:rPr lang="ko-KR" altLang="en-US" sz="1200" kern="0" dirty="0">
                <a:latin typeface="+mn-ea"/>
                <a:ea typeface="+mn-ea"/>
              </a:rPr>
              <a:t>현장실습 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 2) </a:t>
            </a:r>
            <a:r>
              <a:rPr lang="ko-KR" altLang="en-US" sz="1200" kern="0" dirty="0">
                <a:latin typeface="+mn-ea"/>
                <a:ea typeface="+mn-ea"/>
              </a:rPr>
              <a:t>사전직무교육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latin typeface="+mn-ea"/>
                <a:ea typeface="+mn-ea"/>
              </a:rPr>
              <a:t>나</a:t>
            </a:r>
            <a:r>
              <a:rPr lang="en-US" altLang="ko-KR" sz="1200" kern="0" dirty="0">
                <a:latin typeface="+mn-ea"/>
                <a:ea typeface="+mn-ea"/>
              </a:rPr>
              <a:t>.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r>
              <a:rPr lang="en-US" altLang="ko-KR" sz="1200" kern="0" dirty="0">
                <a:latin typeface="+mn-ea"/>
                <a:ea typeface="+mn-ea"/>
              </a:rPr>
              <a:t>(※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))</a:t>
            </a: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latin typeface="+mn-ea"/>
                <a:ea typeface="+mn-ea"/>
              </a:rPr>
              <a:t>다</a:t>
            </a:r>
            <a:r>
              <a:rPr lang="en-US" altLang="ko-KR" sz="1200" kern="0" dirty="0">
                <a:latin typeface="+mn-ea"/>
                <a:ea typeface="+mn-ea"/>
              </a:rPr>
              <a:t>. </a:t>
            </a:r>
            <a:r>
              <a:rPr lang="ko-KR" altLang="en-US" sz="1200" kern="0" dirty="0">
                <a:latin typeface="+mn-ea"/>
                <a:ea typeface="+mn-ea"/>
              </a:rPr>
              <a:t>교육일정 </a:t>
            </a:r>
            <a:r>
              <a:rPr lang="en-US" altLang="ko-KR" sz="1200" kern="0" dirty="0">
                <a:latin typeface="+mn-ea"/>
                <a:ea typeface="+mn-ea"/>
              </a:rPr>
              <a:t>(</a:t>
            </a:r>
            <a:r>
              <a:rPr lang="ko-KR" altLang="en-US" sz="1200" kern="0" dirty="0"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) : 2022.06.17(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+mn-ea"/>
                <a:ea typeface="+mn-ea"/>
              </a:rPr>
              <a:t>라</a:t>
            </a:r>
            <a:r>
              <a:rPr lang="en-US" altLang="ko-KR" sz="1200" kern="0" dirty="0" smtClean="0">
                <a:latin typeface="+mn-ea"/>
                <a:ea typeface="+mn-ea"/>
              </a:rPr>
              <a:t>.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대체인정 불가 </a:t>
            </a:r>
            <a:r>
              <a:rPr lang="en-US" altLang="ko-KR" sz="1200" kern="0" dirty="0" smtClean="0">
                <a:latin typeface="+mn-ea"/>
                <a:ea typeface="+mn-ea"/>
              </a:rPr>
              <a:t>: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latin typeface="+mn-ea"/>
                <a:ea typeface="+mn-ea"/>
              </a:rPr>
              <a:t>                                               </a:t>
            </a:r>
            <a:r>
              <a:rPr lang="ko-KR" altLang="en-US" sz="1200" kern="0" dirty="0" smtClean="0">
                <a:latin typeface="+mn-ea"/>
                <a:ea typeface="+mn-ea"/>
              </a:rPr>
              <a:t>반드시 사전직무교육 참석할 것</a:t>
            </a:r>
            <a:endParaRPr lang="en-US" altLang="ko-KR" sz="1200" kern="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250825" y="179388"/>
            <a:ext cx="73453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ko-KR" sz="2500" b="1"/>
              <a:t>6.</a:t>
            </a:r>
            <a:r>
              <a:rPr lang="ko-KR" altLang="en-US" sz="2500" b="1"/>
              <a:t> 현장실습 종료 후 제출과제</a:t>
            </a:r>
            <a:endParaRPr kumimoji="0" lang="ko-KR" altLang="en-US" sz="2500" b="1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92579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▣</a:t>
            </a:r>
            <a:r>
              <a:rPr lang="en-US" altLang="ko-KR" sz="1300" b="1" kern="0" dirty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300" kern="0" dirty="0">
                <a:latin typeface="+mj-ea"/>
                <a:ea typeface="+mj-ea"/>
              </a:rPr>
              <a:t>    - </a:t>
            </a:r>
            <a:r>
              <a:rPr lang="ko-KR" altLang="en-US" sz="1300" kern="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300" kern="0" dirty="0">
                <a:latin typeface="+mj-ea"/>
                <a:ea typeface="+mj-ea"/>
              </a:rPr>
              <a:t>: </a:t>
            </a:r>
            <a:r>
              <a:rPr lang="en-US" altLang="ko-KR" sz="1300" kern="0" dirty="0" smtClean="0">
                <a:latin typeface="+mj-ea"/>
                <a:ea typeface="+mj-ea"/>
              </a:rPr>
              <a:t>2022</a:t>
            </a:r>
            <a:r>
              <a:rPr lang="ko-KR" altLang="en-US" sz="1300" kern="0" dirty="0" smtClean="0">
                <a:latin typeface="+mj-ea"/>
                <a:ea typeface="+mj-ea"/>
              </a:rPr>
              <a:t>년 </a:t>
            </a:r>
            <a:r>
              <a:rPr lang="en-US" altLang="ko-KR" sz="1300" kern="0" dirty="0">
                <a:latin typeface="+mj-ea"/>
                <a:ea typeface="+mj-ea"/>
              </a:rPr>
              <a:t>9</a:t>
            </a:r>
            <a:r>
              <a:rPr lang="ko-KR" altLang="en-US" sz="1300" kern="0" dirty="0" smtClean="0">
                <a:latin typeface="+mj-ea"/>
                <a:ea typeface="+mj-ea"/>
              </a:rPr>
              <a:t>월 </a:t>
            </a:r>
            <a:r>
              <a:rPr lang="en-US" altLang="ko-KR" sz="1300" kern="0" dirty="0">
                <a:latin typeface="+mj-ea"/>
                <a:ea typeface="+mj-ea"/>
              </a:rPr>
              <a:t>5</a:t>
            </a:r>
            <a:r>
              <a:rPr lang="ko-KR" altLang="en-US" sz="1300" kern="0" dirty="0" smtClean="0">
                <a:latin typeface="+mj-ea"/>
                <a:ea typeface="+mj-ea"/>
              </a:rPr>
              <a:t>일</a:t>
            </a:r>
            <a:r>
              <a:rPr lang="en-US" altLang="ko-KR" sz="1300" kern="0" dirty="0" smtClean="0">
                <a:latin typeface="+mj-ea"/>
                <a:ea typeface="+mj-ea"/>
              </a:rPr>
              <a:t>(</a:t>
            </a:r>
            <a:r>
              <a:rPr lang="ko-KR" altLang="en-US" sz="1300" kern="0" dirty="0">
                <a:latin typeface="+mj-ea"/>
                <a:ea typeface="+mj-ea"/>
              </a:rPr>
              <a:t>월</a:t>
            </a:r>
            <a:r>
              <a:rPr lang="en-US" altLang="ko-KR" sz="1300" kern="0" dirty="0" smtClean="0">
                <a:latin typeface="+mj-ea"/>
                <a:ea typeface="+mj-ea"/>
              </a:rPr>
              <a:t>)</a:t>
            </a:r>
            <a:r>
              <a:rPr lang="ko-KR" altLang="en-US" sz="1300" kern="0" dirty="0">
                <a:latin typeface="+mj-ea"/>
                <a:ea typeface="+mj-ea"/>
              </a:rPr>
              <a:t>까지 </a:t>
            </a:r>
            <a:r>
              <a:rPr lang="ko-KR" altLang="en-US" sz="1300" kern="0" dirty="0" smtClean="0">
                <a:latin typeface="+mj-ea"/>
                <a:ea typeface="+mj-ea"/>
              </a:rPr>
              <a:t> </a:t>
            </a:r>
            <a:r>
              <a:rPr lang="en-US" altLang="ko-KR" sz="1300" kern="0" dirty="0" smtClean="0">
                <a:latin typeface="+mj-ea"/>
                <a:ea typeface="+mj-ea"/>
              </a:rPr>
              <a:t>※ </a:t>
            </a:r>
            <a:r>
              <a:rPr lang="ko-KR" altLang="en-US" sz="1300" kern="0" dirty="0" err="1">
                <a:latin typeface="+mj-ea"/>
                <a:ea typeface="+mj-ea"/>
              </a:rPr>
              <a:t>기한내</a:t>
            </a:r>
            <a:r>
              <a:rPr lang="ko-KR" altLang="en-US" sz="1300" kern="0" dirty="0">
                <a:latin typeface="+mj-ea"/>
                <a:ea typeface="+mj-ea"/>
              </a:rPr>
              <a:t> 미제출시 학점인정 </a:t>
            </a:r>
            <a:r>
              <a:rPr lang="ko-KR" altLang="en-US" sz="1300" kern="0" dirty="0" smtClean="0">
                <a:latin typeface="+mj-ea"/>
                <a:ea typeface="+mj-ea"/>
              </a:rPr>
              <a:t>불가능</a:t>
            </a:r>
            <a:endParaRPr lang="en-US" altLang="ko-KR" sz="1300" kern="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j-ea"/>
                <a:ea typeface="+mj-ea"/>
              </a:rPr>
              <a:t> </a:t>
            </a:r>
            <a:r>
              <a:rPr lang="en-US" altLang="ko-KR" sz="1300" kern="0" dirty="0" smtClean="0">
                <a:latin typeface="+mj-ea"/>
                <a:ea typeface="+mj-ea"/>
              </a:rPr>
              <a:t>   - </a:t>
            </a:r>
            <a:r>
              <a:rPr lang="ko-KR" altLang="en-US" sz="1300" kern="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300" kern="0" dirty="0">
                <a:latin typeface="+mj-ea"/>
                <a:ea typeface="+mj-ea"/>
              </a:rPr>
              <a:t>: </a:t>
            </a:r>
            <a:r>
              <a:rPr lang="en-US" altLang="ko-KR" sz="1300" kern="0" dirty="0" smtClean="0">
                <a:latin typeface="+mj-ea"/>
                <a:ea typeface="+mj-ea"/>
              </a:rPr>
              <a:t>2022</a:t>
            </a:r>
            <a:r>
              <a:rPr lang="ko-KR" altLang="en-US" sz="1300" kern="0" dirty="0" smtClean="0">
                <a:latin typeface="+mj-ea"/>
                <a:ea typeface="+mj-ea"/>
              </a:rPr>
              <a:t>년 </a:t>
            </a:r>
            <a:r>
              <a:rPr lang="en-US" altLang="ko-KR" sz="1300" kern="0" dirty="0">
                <a:latin typeface="+mj-ea"/>
                <a:ea typeface="+mj-ea"/>
              </a:rPr>
              <a:t>9</a:t>
            </a:r>
            <a:r>
              <a:rPr lang="ko-KR" altLang="en-US" sz="1300" kern="0" dirty="0" smtClean="0">
                <a:latin typeface="+mj-ea"/>
                <a:ea typeface="+mj-ea"/>
              </a:rPr>
              <a:t>월 </a:t>
            </a:r>
            <a:r>
              <a:rPr lang="en-US" altLang="ko-KR" sz="1300" kern="0" dirty="0">
                <a:latin typeface="+mj-ea"/>
                <a:ea typeface="+mj-ea"/>
              </a:rPr>
              <a:t>7</a:t>
            </a:r>
            <a:r>
              <a:rPr lang="ko-KR" altLang="en-US" sz="1300" kern="0" dirty="0" smtClean="0">
                <a:latin typeface="+mj-ea"/>
                <a:ea typeface="+mj-ea"/>
              </a:rPr>
              <a:t>일</a:t>
            </a:r>
            <a:r>
              <a:rPr lang="en-US" altLang="ko-KR" sz="1300" kern="0" dirty="0" smtClean="0">
                <a:latin typeface="+mj-ea"/>
                <a:ea typeface="+mj-ea"/>
              </a:rPr>
              <a:t>(</a:t>
            </a:r>
            <a:r>
              <a:rPr lang="ko-KR" altLang="en-US" sz="1300" kern="0" dirty="0">
                <a:latin typeface="+mj-ea"/>
                <a:ea typeface="+mj-ea"/>
              </a:rPr>
              <a:t>수</a:t>
            </a:r>
            <a:r>
              <a:rPr lang="en-US" altLang="ko-KR" sz="1300" kern="0" dirty="0" smtClean="0">
                <a:latin typeface="+mj-ea"/>
                <a:ea typeface="+mj-ea"/>
              </a:rPr>
              <a:t>)</a:t>
            </a:r>
            <a:r>
              <a:rPr lang="ko-KR" altLang="en-US" sz="1300" kern="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▣ 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sp>
        <p:nvSpPr>
          <p:cNvPr id="10" name="직사각형 9"/>
          <p:cNvSpPr/>
          <p:nvPr/>
        </p:nvSpPr>
        <p:spPr>
          <a:xfrm>
            <a:off x="611188" y="5239570"/>
            <a:ext cx="8185150" cy="27033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kern="0" dirty="0">
                <a:latin typeface="+mj-ea"/>
                <a:ea typeface="+mj-ea"/>
              </a:rPr>
              <a:t>※ IPP</a:t>
            </a:r>
            <a:r>
              <a:rPr lang="ko-KR" altLang="en-US" sz="1000" b="1" kern="0" dirty="0">
                <a:latin typeface="+mj-ea"/>
                <a:ea typeface="+mj-ea"/>
              </a:rPr>
              <a:t>는 연수생</a:t>
            </a:r>
            <a:r>
              <a:rPr lang="en-US" altLang="ko-KR" sz="1000" b="1" kern="0" dirty="0">
                <a:latin typeface="+mj-ea"/>
                <a:ea typeface="+mj-ea"/>
              </a:rPr>
              <a:t>(</a:t>
            </a:r>
            <a:r>
              <a:rPr lang="ko-KR" altLang="en-US" sz="1000" b="1" kern="0" dirty="0">
                <a:latin typeface="+mj-ea"/>
                <a:ea typeface="+mj-ea"/>
              </a:rPr>
              <a:t>학생</a:t>
            </a:r>
            <a:r>
              <a:rPr lang="en-US" altLang="ko-KR" sz="1000" b="1" kern="0" dirty="0">
                <a:latin typeface="+mj-ea"/>
                <a:ea typeface="+mj-ea"/>
              </a:rPr>
              <a:t>)</a:t>
            </a:r>
            <a:r>
              <a:rPr lang="ko-KR" altLang="en-US" sz="1000" b="1" kern="0" dirty="0">
                <a:latin typeface="+mj-ea"/>
                <a:ea typeface="+mj-ea"/>
              </a:rPr>
              <a:t>이 </a:t>
            </a:r>
            <a:r>
              <a:rPr lang="en-US" altLang="ko-KR" sz="1000" b="1" kern="0" dirty="0">
                <a:latin typeface="+mj-ea"/>
                <a:ea typeface="+mj-ea"/>
              </a:rPr>
              <a:t>IPP</a:t>
            </a:r>
            <a:r>
              <a:rPr lang="ko-KR" altLang="en-US" sz="1000" b="1" kern="0" dirty="0">
                <a:latin typeface="+mj-ea"/>
                <a:ea typeface="+mj-ea"/>
              </a:rPr>
              <a:t>홈페이지</a:t>
            </a:r>
            <a:r>
              <a:rPr lang="en-US" altLang="ko-KR" sz="1000" b="1" kern="0" dirty="0">
                <a:latin typeface="+mj-ea"/>
                <a:ea typeface="+mj-ea"/>
              </a:rPr>
              <a:t>(ipp.dongguk.edu) </a:t>
            </a:r>
            <a:r>
              <a:rPr lang="ko-KR" altLang="en-US" sz="1000" b="1" kern="0" dirty="0">
                <a:latin typeface="+mj-ea"/>
                <a:ea typeface="+mj-ea"/>
              </a:rPr>
              <a:t>에서 월간보고서 및 결과보고서를 작성해야 함</a:t>
            </a:r>
            <a:endParaRPr lang="en-US" altLang="ko-KR" sz="1000" kern="0" dirty="0"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71331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~2022.9.5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~2022.9.7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소정 양식 작성 후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</a:rPr>
                        <a:t>원본 오프라인 제출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주소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서울특별시 중구 </a:t>
                      </a:r>
                      <a:r>
                        <a:rPr lang="ko-KR" altLang="en-US" sz="1100" b="1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필동로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길 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30, 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본관 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층 동국대학교 </a:t>
                      </a: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현장실습지원센터 담당자 앞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우편번호 </a:t>
                      </a: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04620))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  <p:sp>
        <p:nvSpPr>
          <p:cNvPr id="91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306562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15045</TotalTime>
  <Words>1643</Words>
  <Application>Microsoft Office PowerPoint</Application>
  <PresentationFormat>화면 슬라이드 쇼(4:3)</PresentationFormat>
  <Paragraphs>284</Paragraphs>
  <Slides>10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3" baseType="lpstr">
      <vt:lpstr>HY헤드라인M</vt:lpstr>
      <vt:lpstr>나눔스퀘어OTF Regular</vt:lpstr>
      <vt:lpstr>바탕</vt:lpstr>
      <vt:lpstr>굴림</vt:lpstr>
      <vt:lpstr>한컴바탕</vt:lpstr>
      <vt:lpstr>맑은 고딕</vt:lpstr>
      <vt:lpstr>나눔스퀘어OTF Bold</vt:lpstr>
      <vt:lpstr>Wingdings</vt:lpstr>
      <vt:lpstr>Arial</vt:lpstr>
      <vt:lpstr>HY견고딕</vt:lpstr>
      <vt:lpstr>Times New Roman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802</cp:revision>
  <cp:lastPrinted>2019-01-21T05:14:14Z</cp:lastPrinted>
  <dcterms:created xsi:type="dcterms:W3CDTF">2013-05-26T23:55:20Z</dcterms:created>
  <dcterms:modified xsi:type="dcterms:W3CDTF">2022-04-13T04:50:21Z</dcterms:modified>
</cp:coreProperties>
</file>